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2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7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2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1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6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6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3B6E-05D0-4344-ACF0-25E8BD32621A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ED48-EDBD-4BB7-9779-7233F3287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9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8303" y="10003120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PF DinDisplay Pro Light" panose="02000506000000020004" pitchFamily="2" charset="0"/>
              </a:rPr>
              <a:t>Межрайонная ИФНС России  № 19 по Иркутской области </a:t>
            </a:r>
            <a:endParaRPr lang="ru-RU" sz="1100" dirty="0">
              <a:solidFill>
                <a:schemeClr val="bg1"/>
              </a:solidFill>
              <a:latin typeface="PF DinDisplay Pro Light" panose="02000506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231" y="690662"/>
            <a:ext cx="7128792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DINCyr-Bold" panose="02000503030000020004" pitchFamily="2" charset="-52"/>
              </a:rPr>
              <a:t>В страховой стаж для назначения пенсии включаются только периоды,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DINCyr-Bold" panose="02000503030000020004" pitchFamily="2" charset="-52"/>
              </a:rPr>
              <a:t>за которые произведена фактическая уплата страховых </a:t>
            </a:r>
            <a:r>
              <a:rPr lang="ru-RU" sz="1600" b="1" dirty="0" smtClean="0">
                <a:solidFill>
                  <a:srgbClr val="0070C0"/>
                </a:solidFill>
                <a:latin typeface="DINCyr-Bold" panose="02000503030000020004" pitchFamily="2" charset="-52"/>
              </a:rPr>
              <a:t>взносов</a:t>
            </a:r>
          </a:p>
          <a:p>
            <a:pPr algn="ctr"/>
            <a:endParaRPr lang="ru-RU" sz="500" dirty="0">
              <a:latin typeface="PF DinText Pro" panose="02000506020000020004" pitchFamily="2" charset="0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DINCyr-Bold" panose="02000503030000020004" pitchFamily="2" charset="-52"/>
              </a:rPr>
              <a:t>Оплатить задолженность по страховым взносам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DINCyr-Bold" panose="02000503030000020004" pitchFamily="2" charset="-52"/>
              </a:rPr>
              <a:t>можно на сайте налоговой службы</a:t>
            </a:r>
            <a:endParaRPr lang="ru-RU" sz="500" dirty="0">
              <a:solidFill>
                <a:srgbClr val="0070C0"/>
              </a:solidFill>
              <a:latin typeface="DINCyr-Bold" panose="02000503030000020004" pitchFamily="2" charset="-52"/>
            </a:endParaRPr>
          </a:p>
          <a:p>
            <a:pPr algn="just"/>
            <a:r>
              <a:rPr lang="ru-RU" sz="500" dirty="0">
                <a:latin typeface="DINCyr-Bold" panose="02000503030000020004" pitchFamily="2" charset="-52"/>
              </a:rPr>
              <a:t> </a:t>
            </a:r>
          </a:p>
          <a:p>
            <a:pPr algn="just"/>
            <a:r>
              <a:rPr lang="ru-RU" sz="1400" dirty="0">
                <a:latin typeface="DINCyr-Bold" panose="02000503030000020004" pitchFamily="2" charset="-52"/>
              </a:rPr>
              <a:t>Обращаем внимание на необходимость своевременной уплаты страховых взносов. В страховой стаж, необходимый для назначения пенсии, включаются только те периоды, за которые произведена фактическая уплата страховых взносов в бюджет Пенсионного фонда Российской Федерации. Сумма задолженности, не уплаченная в установленный срок, ежедневно возрастает за счет начисления пеней.  </a:t>
            </a:r>
          </a:p>
          <a:p>
            <a:pPr algn="just"/>
            <a:r>
              <a:rPr lang="ru-RU" sz="500" dirty="0">
                <a:latin typeface="PF DinText Pro" panose="02000506020000020004" pitchFamily="2" charset="0"/>
              </a:rPr>
              <a:t> </a:t>
            </a:r>
          </a:p>
          <a:p>
            <a:pPr algn="just"/>
            <a:r>
              <a:rPr lang="ru-RU" sz="1400" dirty="0">
                <a:latin typeface="DINCyr-Bold" panose="02000503030000020004" pitchFamily="2" charset="-52"/>
              </a:rPr>
              <a:t>Индивидуальные предприниматели с момента приобретения данного статуса (момента внесения в ЕГРИП записи о государственной регистрации физического лица в качестве индивидуального предпринимателя) и до момента государственной регистрации при прекращении физическим лицом деятельности в качестве индивидуального предпринимателя обязаны уплачивать: </a:t>
            </a:r>
            <a:r>
              <a:rPr lang="ru-RU" sz="1400" b="1" dirty="0" smtClean="0">
                <a:solidFill>
                  <a:srgbClr val="0070C0"/>
                </a:solidFill>
                <a:latin typeface="DINCyr-Bold" panose="02000503030000020004" pitchFamily="2" charset="-52"/>
              </a:rPr>
              <a:t>страховые </a:t>
            </a:r>
            <a:r>
              <a:rPr lang="ru-RU" sz="1400" b="1" dirty="0">
                <a:solidFill>
                  <a:srgbClr val="0070C0"/>
                </a:solidFill>
                <a:latin typeface="DINCyr-Bold" panose="02000503030000020004" pitchFamily="2" charset="-52"/>
              </a:rPr>
              <a:t>взносы в фиксированном размере не позднее 31 декабря текущего календарного года</a:t>
            </a:r>
            <a:r>
              <a:rPr lang="ru-RU" sz="1400" dirty="0">
                <a:solidFill>
                  <a:srgbClr val="0070C0"/>
                </a:solidFill>
                <a:latin typeface="DINCyr-Bold" panose="02000503030000020004" pitchFamily="2" charset="-52"/>
              </a:rPr>
              <a:t>; </a:t>
            </a:r>
            <a:r>
              <a:rPr lang="ru-RU" sz="1400" dirty="0" smtClean="0">
                <a:latin typeface="DINCyr-Bold" panose="02000503030000020004" pitchFamily="2" charset="-52"/>
              </a:rPr>
              <a:t>страховые </a:t>
            </a:r>
            <a:r>
              <a:rPr lang="ru-RU" sz="1400" dirty="0">
                <a:latin typeface="DINCyr-Bold" panose="02000503030000020004" pitchFamily="2" charset="-52"/>
              </a:rPr>
              <a:t>взносы, исчисленные с суммы дохода, превышающей 300 тыс. рублей за расчетный период, - не позднее 1 июля года, следующего за истекшим расчетным </a:t>
            </a:r>
            <a:r>
              <a:rPr lang="ru-RU" sz="1400" dirty="0" smtClean="0">
                <a:latin typeface="DINCyr-Bold" panose="02000503030000020004" pitchFamily="2" charset="-52"/>
              </a:rPr>
              <a:t>периодом; в </a:t>
            </a:r>
            <a:r>
              <a:rPr lang="ru-RU" sz="1400" dirty="0">
                <a:latin typeface="DINCyr-Bold" panose="02000503030000020004" pitchFamily="2" charset="-52"/>
              </a:rPr>
              <a:t>случае прекращения деятельности индивидуальный предприниматель осуществляет уплату страховых взносов не позднее 15-ти календарных дней с даты снятия с учета в налоговом органе. </a:t>
            </a:r>
            <a:endParaRPr lang="ru-RU" sz="500" dirty="0">
              <a:latin typeface="DINCyr-Bold" panose="02000503030000020004" pitchFamily="2" charset="-52"/>
            </a:endParaRPr>
          </a:p>
          <a:p>
            <a:pPr algn="just"/>
            <a:r>
              <a:rPr lang="ru-RU" sz="500" dirty="0">
                <a:latin typeface="PF DinText Pro" panose="02000506020000020004" pitchFamily="2" charset="0"/>
              </a:rPr>
              <a:t> </a:t>
            </a:r>
          </a:p>
          <a:p>
            <a:pPr algn="just"/>
            <a:r>
              <a:rPr lang="ru-RU" sz="1400" dirty="0">
                <a:latin typeface="DINCyr-Bold" panose="02000503030000020004" pitchFamily="2" charset="-52"/>
              </a:rPr>
              <a:t>Оплатить страховые взносы, узнать актуальную информацию о задолженности можно в </a:t>
            </a:r>
            <a:r>
              <a:rPr lang="ru-RU" sz="1400" dirty="0" smtClean="0">
                <a:latin typeface="DINCyr-Bold" panose="02000503030000020004" pitchFamily="2" charset="-52"/>
              </a:rPr>
              <a:t>«</a:t>
            </a:r>
            <a:r>
              <a:rPr lang="ru-RU" sz="1400" u="sng" dirty="0" smtClean="0">
                <a:solidFill>
                  <a:srgbClr val="0070C0"/>
                </a:solidFill>
                <a:latin typeface="DINCyr-Bold" panose="02000503030000020004" pitchFamily="2" charset="-52"/>
              </a:rPr>
              <a:t>Личном кабинете налогоплательщика индивидуального </a:t>
            </a:r>
            <a:r>
              <a:rPr lang="ru-RU" sz="1400" u="sng" dirty="0">
                <a:solidFill>
                  <a:srgbClr val="0070C0"/>
                </a:solidFill>
                <a:latin typeface="DINCyr-Bold" panose="02000503030000020004" pitchFamily="2" charset="-52"/>
              </a:rPr>
              <a:t>предпринимателя</a:t>
            </a:r>
            <a:r>
              <a:rPr lang="ru-RU" sz="1400" dirty="0">
                <a:latin typeface="DINCyr-Bold" panose="02000503030000020004" pitchFamily="2" charset="-52"/>
              </a:rPr>
              <a:t>». Для оплаты достаточно ввести реквизиты банковской карты или воспользоваться онлайн-сервисом одного из банков-партнеров ФНС России. Взносы также можно заплатить с помощью группы сервисов </a:t>
            </a:r>
            <a:r>
              <a:rPr lang="ru-RU" sz="1400" dirty="0" smtClean="0">
                <a:latin typeface="DINCyr-Bold" panose="02000503030000020004" pitchFamily="2" charset="-52"/>
              </a:rPr>
              <a:t>«</a:t>
            </a:r>
            <a:r>
              <a:rPr lang="ru-RU" sz="1400" u="sng" dirty="0" smtClean="0">
                <a:solidFill>
                  <a:srgbClr val="0070C0"/>
                </a:solidFill>
                <a:latin typeface="DINCyr-Bold" panose="02000503030000020004" pitchFamily="2" charset="-52"/>
              </a:rPr>
              <a:t>Уплата налогов </a:t>
            </a:r>
            <a:r>
              <a:rPr lang="ru-RU" sz="1400" u="sng" dirty="0">
                <a:solidFill>
                  <a:srgbClr val="0070C0"/>
                </a:solidFill>
                <a:latin typeface="DINCyr-Bold" panose="02000503030000020004" pitchFamily="2" charset="-52"/>
              </a:rPr>
              <a:t>и пошлин</a:t>
            </a:r>
            <a:r>
              <a:rPr lang="ru-RU" sz="1400" dirty="0">
                <a:latin typeface="DINCyr-Bold" panose="02000503030000020004" pitchFamily="2" charset="-52"/>
              </a:rPr>
              <a:t>»/разделы «Индивидуальные предприниматели», «Физические лица».</a:t>
            </a:r>
            <a:endParaRPr lang="ru-RU" sz="500" dirty="0">
              <a:latin typeface="DINCyr-Bold" panose="02000503030000020004" pitchFamily="2" charset="-52"/>
            </a:endParaRPr>
          </a:p>
          <a:p>
            <a:pPr algn="just"/>
            <a:r>
              <a:rPr lang="ru-RU" sz="500" dirty="0">
                <a:latin typeface="PF DinText Pro" panose="02000506020000020004" pitchFamily="2" charset="0"/>
              </a:rPr>
              <a:t> </a:t>
            </a:r>
          </a:p>
          <a:p>
            <a:pPr algn="just"/>
            <a:r>
              <a:rPr lang="ru-RU" sz="1400" dirty="0">
                <a:latin typeface="DINCyr-Bold" panose="02000503030000020004" pitchFamily="2" charset="-52"/>
              </a:rPr>
              <a:t>Наличие непогашенного долга является основанием для обращения инспекции за его взысканием в службу судебных приставов, которые могут принять ограничительные меры (приостановить операции на счетах должника в банке, арестовать имущество, ограничить выезд должника за пределы Российской Федерации). </a:t>
            </a:r>
            <a:endParaRPr lang="ru-RU" sz="500" dirty="0">
              <a:latin typeface="DINCyr-Bold" panose="02000503030000020004" pitchFamily="2" charset="-52"/>
            </a:endParaRPr>
          </a:p>
          <a:p>
            <a:pPr algn="just"/>
            <a:r>
              <a:rPr lang="ru-RU" sz="500" dirty="0">
                <a:latin typeface="PF DinText Pro" panose="02000506020000020004" pitchFamily="2" charset="0"/>
              </a:rPr>
              <a:t> </a:t>
            </a:r>
          </a:p>
          <a:p>
            <a:pPr algn="just"/>
            <a:r>
              <a:rPr lang="ru-RU" sz="1400" dirty="0">
                <a:latin typeface="DINCyr-Bold" panose="02000503030000020004" pitchFamily="2" charset="-52"/>
              </a:rPr>
              <a:t>В случае отсутствия финансово-хозяйственной деятельности в целях снятия налоговой нагрузки рекомендуем прекратить деятельность в качестве индивидуального предпринимателя в порядке, установленном законодательством о государственной регистрации. При оформлении документов можно воспользоваться информацией (включая пошаговую инструкцию о действиях на этапах государственной регистрации при прекращении физическим лицом деятельности в качестве индивидуального предпринимателя), размещенной на сайте Федеральной налоговой службы </a:t>
            </a:r>
            <a:r>
              <a:rPr lang="ru-RU" sz="1400" dirty="0" smtClean="0">
                <a:latin typeface="DINCyr-Bold" panose="02000503030000020004" pitchFamily="2" charset="-52"/>
              </a:rPr>
              <a:t>(</a:t>
            </a:r>
            <a:r>
              <a:rPr lang="en-US" sz="1400" u="sng" dirty="0" smtClean="0">
                <a:solidFill>
                  <a:srgbClr val="0070C0"/>
                </a:solidFill>
                <a:latin typeface="DINCyr-Bold" panose="02000503030000020004" pitchFamily="2" charset="-52"/>
              </a:rPr>
              <a:t>www.nalog.ru</a:t>
            </a:r>
            <a:r>
              <a:rPr lang="ru-RU" sz="1400" dirty="0" smtClean="0">
                <a:latin typeface="DINCyr-Bold" panose="02000503030000020004" pitchFamily="2" charset="-52"/>
              </a:rPr>
              <a:t>) </a:t>
            </a:r>
            <a:r>
              <a:rPr lang="ru-RU" sz="1400" dirty="0">
                <a:latin typeface="DINCyr-Bold" panose="02000503030000020004" pitchFamily="2" charset="-52"/>
              </a:rPr>
              <a:t>в разделе «Индивидуальные предприниматели», подразделы «Меня интересует», «Прекращение деятельности ИП».</a:t>
            </a:r>
          </a:p>
          <a:p>
            <a:pPr algn="just"/>
            <a:endParaRPr lang="ru-RU" sz="800" dirty="0">
              <a:latin typeface="DIN Pro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16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35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DIN Pro Light</vt:lpstr>
      <vt:lpstr>DINCyr-Bold</vt:lpstr>
      <vt:lpstr>PF DinDisplay Pro Light</vt:lpstr>
      <vt:lpstr>PF DinText Pro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Кондракова Ольга Анатольевна</dc:creator>
  <cp:lastModifiedBy>dima</cp:lastModifiedBy>
  <cp:revision>8</cp:revision>
  <cp:lastPrinted>2019-10-10T06:10:39Z</cp:lastPrinted>
  <dcterms:created xsi:type="dcterms:W3CDTF">2019-10-10T04:57:52Z</dcterms:created>
  <dcterms:modified xsi:type="dcterms:W3CDTF">2019-10-23T01:06:38Z</dcterms:modified>
</cp:coreProperties>
</file>