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189" r:id="rId1"/>
    <p:sldMasterId id="2147486213" r:id="rId2"/>
    <p:sldMasterId id="2147486342" r:id="rId3"/>
    <p:sldMasterId id="2147486355" r:id="rId4"/>
    <p:sldMasterId id="2147486367" r:id="rId5"/>
  </p:sldMasterIdLst>
  <p:notesMasterIdLst>
    <p:notesMasterId r:id="rId21"/>
  </p:notesMasterIdLst>
  <p:sldIdLst>
    <p:sldId id="273" r:id="rId6"/>
    <p:sldId id="430" r:id="rId7"/>
    <p:sldId id="379" r:id="rId8"/>
    <p:sldId id="431" r:id="rId9"/>
    <p:sldId id="432" r:id="rId10"/>
    <p:sldId id="412" r:id="rId11"/>
    <p:sldId id="415" r:id="rId12"/>
    <p:sldId id="417" r:id="rId13"/>
    <p:sldId id="413" r:id="rId14"/>
    <p:sldId id="399" r:id="rId15"/>
    <p:sldId id="423" r:id="rId16"/>
    <p:sldId id="421" r:id="rId17"/>
    <p:sldId id="407" r:id="rId18"/>
    <p:sldId id="410" r:id="rId19"/>
    <p:sldId id="306" r:id="rId2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FFFF"/>
    <a:srgbClr val="00FF00"/>
    <a:srgbClr val="CC00FF"/>
    <a:srgbClr val="CC0000"/>
    <a:srgbClr val="00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6" autoAdjust="0"/>
    <p:restoredTop sz="77832" autoAdjust="0"/>
  </p:normalViewPr>
  <p:slideViewPr>
    <p:cSldViewPr>
      <p:cViewPr varScale="1">
        <p:scale>
          <a:sx n="86" d="100"/>
          <a:sy n="86" d="100"/>
        </p:scale>
        <p:origin x="3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93894969798411"/>
          <c:y val="0.11017404369289921"/>
          <c:w val="0.68224710731626048"/>
          <c:h val="0.40622059221516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2019 год</c:v>
                </c:pt>
                <c:pt idx="1">
                  <c:v>план 2020 год</c:v>
                </c:pt>
                <c:pt idx="2">
                  <c:v>план 2021 год</c:v>
                </c:pt>
                <c:pt idx="3">
                  <c:v>план 2022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2536</c:v>
                </c:pt>
                <c:pt idx="1">
                  <c:v>1839</c:v>
                </c:pt>
                <c:pt idx="2">
                  <c:v>1852</c:v>
                </c:pt>
                <c:pt idx="3">
                  <c:v>1853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26-4551-A1C3-F6C1E84F52B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2019 год</c:v>
                </c:pt>
                <c:pt idx="1">
                  <c:v>план 2020 год</c:v>
                </c:pt>
                <c:pt idx="2">
                  <c:v>план 2021 год</c:v>
                </c:pt>
                <c:pt idx="3">
                  <c:v>план 2022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">
                  <c:v>7170</c:v>
                </c:pt>
                <c:pt idx="1">
                  <c:v>7636</c:v>
                </c:pt>
                <c:pt idx="2">
                  <c:v>7711</c:v>
                </c:pt>
                <c:pt idx="3">
                  <c:v>8082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26-4551-A1C3-F6C1E84F52B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ФЛ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2019 год</c:v>
                </c:pt>
                <c:pt idx="1">
                  <c:v>план 2020 год</c:v>
                </c:pt>
                <c:pt idx="2">
                  <c:v>план 2021 год</c:v>
                </c:pt>
                <c:pt idx="3">
                  <c:v>план 2022 год</c:v>
                </c:pt>
              </c:strCache>
            </c:strRef>
          </c:cat>
          <c:val>
            <c:numRef>
              <c:f>Лист1!$D$2:$D$5</c:f>
              <c:numCache>
                <c:formatCode>#,##0_р_.</c:formatCode>
                <c:ptCount val="4"/>
                <c:pt idx="0">
                  <c:v>2096</c:v>
                </c:pt>
                <c:pt idx="1">
                  <c:v>2110</c:v>
                </c:pt>
                <c:pt idx="2">
                  <c:v>2120</c:v>
                </c:pt>
                <c:pt idx="3">
                  <c:v>2130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26-4551-A1C3-F6C1E84F52B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2019 год</c:v>
                </c:pt>
                <c:pt idx="1">
                  <c:v>план 2020 год</c:v>
                </c:pt>
                <c:pt idx="2">
                  <c:v>план 2021 год</c:v>
                </c:pt>
                <c:pt idx="3">
                  <c:v>план 2022 год</c:v>
                </c:pt>
              </c:strCache>
            </c:strRef>
          </c:cat>
          <c:val>
            <c:numRef>
              <c:f>Лист1!$E$2:$E$5</c:f>
              <c:numCache>
                <c:formatCode>#,##0.0_р_.</c:formatCode>
                <c:ptCount val="4"/>
                <c:pt idx="0">
                  <c:v>7912</c:v>
                </c:pt>
                <c:pt idx="1">
                  <c:v>7979</c:v>
                </c:pt>
                <c:pt idx="2">
                  <c:v>8440</c:v>
                </c:pt>
                <c:pt idx="3">
                  <c:v>8450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26-4551-A1C3-F6C1E84F52B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2019 год</c:v>
                </c:pt>
                <c:pt idx="1">
                  <c:v>план 2020 год</c:v>
                </c:pt>
                <c:pt idx="2">
                  <c:v>план 2021 год</c:v>
                </c:pt>
                <c:pt idx="3">
                  <c:v>план 2022 год</c:v>
                </c:pt>
              </c:strCache>
            </c:strRef>
          </c:cat>
          <c:val>
            <c:numRef>
              <c:f>Лист1!$F$2:$F$5</c:f>
              <c:numCache>
                <c:formatCode>#,##0_р_.</c:formatCode>
                <c:ptCount val="4"/>
                <c:pt idx="0">
                  <c:v>18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D26-4551-A1C3-F6C1E84F52B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2019 год</c:v>
                </c:pt>
                <c:pt idx="1">
                  <c:v>план 2020 год</c:v>
                </c:pt>
                <c:pt idx="2">
                  <c:v>план 2021 год</c:v>
                </c:pt>
                <c:pt idx="3">
                  <c:v>план 2022 год</c:v>
                </c:pt>
              </c:strCache>
            </c:strRef>
          </c:cat>
          <c:val>
            <c:numRef>
              <c:f>Лист1!$G$2:$G$5</c:f>
              <c:numCache>
                <c:formatCode>#,##0_р_.</c:formatCode>
                <c:ptCount val="4"/>
                <c:pt idx="0">
                  <c:v>2014</c:v>
                </c:pt>
                <c:pt idx="1">
                  <c:v>581</c:v>
                </c:pt>
                <c:pt idx="2">
                  <c:v>574</c:v>
                </c:pt>
                <c:pt idx="3">
                  <c:v>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26-4551-A1C3-F6C1E84F52B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2019 год</c:v>
                </c:pt>
                <c:pt idx="1">
                  <c:v>план 2020 год</c:v>
                </c:pt>
                <c:pt idx="2">
                  <c:v>план 2021 год</c:v>
                </c:pt>
                <c:pt idx="3">
                  <c:v>план 2022 год</c:v>
                </c:pt>
              </c:strCache>
            </c:strRef>
          </c:cat>
          <c:val>
            <c:numRef>
              <c:f>Лист1!$H$2:$H$5</c:f>
              <c:numCache>
                <c:formatCode>#,##0_р_.</c:formatCode>
                <c:ptCount val="4"/>
                <c:pt idx="0">
                  <c:v>54958</c:v>
                </c:pt>
                <c:pt idx="1">
                  <c:v>54006</c:v>
                </c:pt>
                <c:pt idx="2">
                  <c:v>82509</c:v>
                </c:pt>
                <c:pt idx="3">
                  <c:v>20847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D26-4551-A1C3-F6C1E84F5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112873472"/>
        <c:axId val="112875008"/>
      </c:barChart>
      <c:catAx>
        <c:axId val="112873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2875008"/>
        <c:crosses val="autoZero"/>
        <c:auto val="1"/>
        <c:lblAlgn val="ctr"/>
        <c:lblOffset val="100"/>
        <c:noMultiLvlLbl val="0"/>
      </c:catAx>
      <c:valAx>
        <c:axId val="112875008"/>
        <c:scaling>
          <c:orientation val="minMax"/>
          <c:max val="95000"/>
          <c:min val="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12873472"/>
        <c:crosses val="autoZero"/>
        <c:crossBetween val="between"/>
        <c:majorUnit val="10000"/>
        <c:minorUnit val="5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b="1" dirty="0">
                <a:solidFill>
                  <a:schemeClr val="tx1"/>
                </a:solidFill>
              </a:rPr>
              <a:t>Структура </a:t>
            </a:r>
            <a:r>
              <a:rPr lang="ru-RU" sz="2000" b="1" dirty="0" smtClean="0">
                <a:solidFill>
                  <a:schemeClr val="tx1"/>
                </a:solidFill>
              </a:rPr>
              <a:t>доходов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бюджета </a:t>
            </a:r>
            <a:r>
              <a:rPr lang="ru-RU" sz="2000" b="1" dirty="0" err="1" smtClean="0">
                <a:solidFill>
                  <a:schemeClr val="tx1"/>
                </a:solidFill>
              </a:rPr>
              <a:t>Баклашинского</a:t>
            </a:r>
            <a:r>
              <a:rPr lang="ru-RU" sz="2000" b="1" dirty="0" smtClean="0">
                <a:solidFill>
                  <a:schemeClr val="tx1"/>
                </a:solidFill>
              </a:rPr>
              <a:t> муниципального образования</a:t>
            </a:r>
            <a:r>
              <a:rPr lang="ru-RU" sz="2000" b="1" baseline="0" dirty="0" smtClean="0">
                <a:solidFill>
                  <a:schemeClr val="tx1"/>
                </a:solidFill>
              </a:rPr>
              <a:t> в 2020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chemeClr val="tx1"/>
                </a:solidFill>
              </a:rPr>
              <a:t> году, %</a:t>
            </a:r>
            <a:endParaRPr lang="ru-RU" sz="2000" b="1" dirty="0">
              <a:solidFill>
                <a:schemeClr val="tx1"/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300707049793044E-2"/>
          <c:y val="4.1500929933427216E-2"/>
          <c:w val="0.97369931606039917"/>
          <c:h val="0.91217902871903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explosion val="33"/>
          <c:dPt>
            <c:idx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1-8E81-4587-B9EC-E9B482F259E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8E81-4587-B9EC-E9B482F259E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8E81-4587-B9EC-E9B482F259E4}"/>
              </c:ext>
            </c:extLst>
          </c:dPt>
          <c:dLbls>
            <c:dLbl>
              <c:idx val="0"/>
              <c:layout>
                <c:manualLayout>
                  <c:x val="7.3571991026338227E-2"/>
                  <c:y val="2.6617355016109342E-2"/>
                </c:manualLayout>
              </c:layout>
              <c:tx>
                <c:rich>
                  <a:bodyPr/>
                  <a:lstStyle/>
                  <a:p>
                    <a:pPr>
                      <a:defRPr sz="2400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en-US" dirty="0" smtClean="0"/>
                      <a:t>17,8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81-4587-B9EC-E9B482F259E4}"/>
                </c:ext>
              </c:extLst>
            </c:dLbl>
            <c:dLbl>
              <c:idx val="1"/>
              <c:layout>
                <c:manualLayout>
                  <c:x val="-1.0833817646009956E-2"/>
                  <c:y val="7.66586709773861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E81-4587-B9EC-E9B482F259E4}"/>
                </c:ext>
              </c:extLst>
            </c:dLbl>
            <c:dLbl>
              <c:idx val="2"/>
              <c:layout>
                <c:manualLayout>
                  <c:x val="0"/>
                  <c:y val="0.20305765587248614"/>
                </c:manualLayout>
              </c:layout>
              <c:tx>
                <c:rich>
                  <a:bodyPr/>
                  <a:lstStyle/>
                  <a:p>
                    <a:pPr>
                      <a:defRPr sz="2400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en-US" dirty="0" smtClean="0"/>
                      <a:t>81,7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E81-4587-B9EC-E9B482F259E4}"/>
                </c:ext>
              </c:extLst>
            </c:dLbl>
            <c:dLbl>
              <c:idx val="3"/>
              <c:layout>
                <c:manualLayout>
                  <c:x val="2.8405319319158549E-2"/>
                  <c:y val="-0.45685508682275638"/>
                </c:manualLayout>
              </c:layout>
              <c:spPr/>
              <c:txPr>
                <a:bodyPr/>
                <a:lstStyle/>
                <a:p>
                  <a:pPr>
                    <a:defRPr sz="2400" b="1" i="0" baseline="0">
                      <a:solidFill>
                        <a:srgbClr val="002060"/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81-4587-B9EC-E9B482F259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19584</c:v>
                </c:pt>
                <c:pt idx="1">
                  <c:v>581</c:v>
                </c:pt>
                <c:pt idx="2">
                  <c:v>54006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81-4587-B9EC-E9B482F25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9">
          <a:noFill/>
        </a:ln>
      </c:spPr>
    </c:plotArea>
    <c:legend>
      <c:legendPos val="b"/>
      <c:layout>
        <c:manualLayout>
          <c:xMode val="edge"/>
          <c:yMode val="edge"/>
          <c:x val="4.5356892641741739E-2"/>
          <c:y val="0.91560602110166689"/>
          <c:w val="0.89999996344043542"/>
          <c:h val="6.0111418191931304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73691523853636"/>
          <c:y val="1.8242687299490471E-2"/>
          <c:w val="0.9044943820224719"/>
          <c:h val="0.83116883116883122"/>
        </c:manualLayout>
      </c:layout>
      <c:barChart>
        <c:barDir val="col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2019 год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51">
                    <a:gamma/>
                    <a:shade val="46275"/>
                    <a:invGamma/>
                  </a:srgbClr>
                </a:gs>
                <a:gs pos="100000">
                  <a:srgbClr xmlns:mc="http://schemas.openxmlformats.org/markup-compatibility/2006" xmlns:a14="http://schemas.microsoft.com/office/drawing/2010/main" val="FFCC00" mc:Ignorable="a14" a14:legacySpreadsheetColorIndex="51"/>
                </a:gs>
              </a:gsLst>
              <a:path path="rect">
                <a:fillToRect l="50000" t="50000" r="50000" b="50000"/>
              </a:path>
            </a:gradFill>
            <a:ln w="1134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1195482421934531E-2"/>
                  <c:y val="-8.0884315344968261E-2"/>
                </c:manualLayout>
              </c:layout>
              <c:numFmt formatCode="#,##0" sourceLinked="0"/>
              <c:spPr>
                <a:solidFill>
                  <a:srgbClr val="FFFFFF"/>
                </a:solidFill>
                <a:ln w="22691">
                  <a:noFill/>
                </a:ln>
              </c:spPr>
              <c:txPr>
                <a:bodyPr/>
                <a:lstStyle/>
                <a:p>
                  <a:pPr>
                    <a:defRPr sz="1206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86E-4575-AF53-E8BB83C23BB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6E-4575-AF53-E8BB83C23BB0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6067415730337079"/>
                  <c:y val="0.14842300556586271"/>
                </c:manualLayout>
              </c:layout>
              <c:numFmt formatCode="#,##0" sourceLinked="0"/>
              <c:spPr>
                <a:solidFill>
                  <a:srgbClr val="FFFFFF"/>
                </a:solidFill>
                <a:ln w="22691">
                  <a:noFill/>
                </a:ln>
              </c:spPr>
              <c:txPr>
                <a:bodyPr/>
                <a:lstStyle/>
                <a:p>
                  <a:pPr>
                    <a:defRPr sz="1206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6E-4575-AF53-E8BB83C23BB0}"/>
                </c:ext>
              </c:extLst>
            </c:dLbl>
            <c:numFmt formatCode="#,##0" sourceLinked="0"/>
            <c:spPr>
              <a:solidFill>
                <a:srgbClr val="FFFFFF"/>
              </a:solidFill>
              <a:ln w="2269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6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3"/>
                <c:pt idx="0" formatCode="#,##0.00">
                  <c:v>21746</c:v>
                </c:pt>
                <c:pt idx="2" formatCode="#,##0">
                  <c:v>54958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6E-4575-AF53-E8BB83C23BB0}"/>
            </c:ext>
          </c:extLst>
        </c:ser>
        <c:ser>
          <c:idx val="6"/>
          <c:order val="1"/>
          <c:tx>
            <c:strRef>
              <c:f>Sheet1!$A$3</c:f>
              <c:strCache>
                <c:ptCount val="1"/>
                <c:pt idx="0">
                  <c:v>2020 год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11">
                    <a:gamma/>
                    <a:shade val="46275"/>
                    <a:invGamma/>
                  </a:srgbClr>
                </a:gs>
                <a:gs pos="100000">
                  <a:srgbClr xmlns:mc="http://schemas.openxmlformats.org/markup-compatibility/2006" xmlns:a14="http://schemas.microsoft.com/office/drawing/2010/main" val="00FF00" mc:Ignorable="a14" a14:legacySpreadsheetColorIndex="11"/>
                </a:gs>
              </a:gsLst>
              <a:path path="rect">
                <a:fillToRect l="50000" t="50000" r="50000" b="50000"/>
              </a:path>
            </a:gradFill>
            <a:ln w="11345">
              <a:solidFill>
                <a:schemeClr val="tx1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1.7925866338749985E-2"/>
                  <c:y val="-9.8337581459868706E-2"/>
                </c:manualLayout>
              </c:layout>
              <c:numFmt formatCode="#,##0" sourceLinked="0"/>
              <c:spPr>
                <a:solidFill>
                  <a:srgbClr val="FFFFFF"/>
                </a:solidFill>
                <a:ln w="22691">
                  <a:noFill/>
                </a:ln>
              </c:spPr>
              <c:txPr>
                <a:bodyPr/>
                <a:lstStyle/>
                <a:p>
                  <a:pPr>
                    <a:defRPr sz="1027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86E-4575-AF53-E8BB83C23BB0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73932584269662927"/>
                  <c:y val="2.4118738404452691E-2"/>
                </c:manualLayout>
              </c:layout>
              <c:numFmt formatCode="#,##0" sourceLinked="0"/>
              <c:spPr>
                <a:solidFill>
                  <a:srgbClr val="FFFFFF"/>
                </a:solidFill>
                <a:ln w="22691">
                  <a:noFill/>
                </a:ln>
              </c:spPr>
              <c:txPr>
                <a:bodyPr/>
                <a:lstStyle/>
                <a:p>
                  <a:pPr>
                    <a:defRPr sz="1027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6E-4575-AF53-E8BB83C23BB0}"/>
                </c:ext>
              </c:extLst>
            </c:dLbl>
            <c:numFmt formatCode="#,##0" sourceLinked="0"/>
            <c:spPr>
              <a:solidFill>
                <a:srgbClr val="FFFFFF"/>
              </a:solidFill>
              <a:ln w="2269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2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3"/>
                <c:pt idx="0" formatCode="#,##0">
                  <c:v>20165</c:v>
                </c:pt>
                <c:pt idx="2" formatCode="#,##0">
                  <c:v>54006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6E-4575-AF53-E8BB83C23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39104240"/>
        <c:axId val="1"/>
      </c:barChart>
      <c:catAx>
        <c:axId val="13910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6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spPr>
          <a:ln w="28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2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9104240"/>
        <c:crosses val="autoZero"/>
        <c:crossBetween val="between"/>
      </c:valAx>
      <c:spPr>
        <a:noFill/>
        <a:ln w="11345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7078651685393259"/>
          <c:y val="0.91280148423005569"/>
          <c:w val="0.77303370786516856"/>
          <c:h val="4.0816326530612242E-2"/>
        </c:manualLayout>
      </c:layout>
      <c:overlay val="0"/>
      <c:spPr>
        <a:noFill/>
        <a:ln w="2836">
          <a:solidFill>
            <a:schemeClr val="tx1"/>
          </a:solidFill>
          <a:prstDash val="solid"/>
        </a:ln>
      </c:spPr>
      <c:txPr>
        <a:bodyPr/>
        <a:lstStyle/>
        <a:p>
          <a:pPr>
            <a:defRPr sz="1148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1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604330708661422E-2"/>
          <c:y val="0.15925"/>
          <c:w val="0.89914566929133855"/>
          <c:h val="0.598898868110236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2019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Доходы от использования имущества</c:v>
                </c:pt>
                <c:pt idx="1">
                  <c:v>Доходы от платных услуг</c:v>
                </c:pt>
                <c:pt idx="2">
                  <c:v>Штрафы, санкции</c:v>
                </c:pt>
                <c:pt idx="3">
                  <c:v>Доходы от продажи имущества</c:v>
                </c:pt>
                <c:pt idx="4">
                  <c:v>Прочие 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176</c:v>
                </c:pt>
                <c:pt idx="1">
                  <c:v>557</c:v>
                </c:pt>
                <c:pt idx="2">
                  <c:v>40</c:v>
                </c:pt>
                <c:pt idx="3">
                  <c:v>1302</c:v>
                </c:pt>
                <c:pt idx="4">
                  <c:v>-61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4D-4AFE-948B-7AB1D23B65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2020 года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Доходы от использования имущества</c:v>
                </c:pt>
                <c:pt idx="1">
                  <c:v>Доходы от платных услуг</c:v>
                </c:pt>
                <c:pt idx="2">
                  <c:v>Штрафы, санкции</c:v>
                </c:pt>
                <c:pt idx="3">
                  <c:v>Доходы от продажи имущества</c:v>
                </c:pt>
                <c:pt idx="4">
                  <c:v>Прочие неналоговые доходы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205</c:v>
                </c:pt>
                <c:pt idx="1">
                  <c:v>370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4D-4AFE-948B-7AB1D23B6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522272"/>
        <c:axId val="296521440"/>
      </c:barChart>
      <c:catAx>
        <c:axId val="29652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521440"/>
        <c:crosses val="autoZero"/>
        <c:auto val="1"/>
        <c:lblAlgn val="ctr"/>
        <c:lblOffset val="100"/>
        <c:noMultiLvlLbl val="0"/>
      </c:catAx>
      <c:valAx>
        <c:axId val="29652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52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explosion val="22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016-414D-B902-CEF19A4B15A0}"/>
              </c:ext>
            </c:extLst>
          </c:dPt>
          <c:dPt>
            <c:idx val="1"/>
            <c:bubble3D val="0"/>
            <c:explosion val="11"/>
            <c:spPr>
              <a:solidFill>
                <a:srgbClr val="002060"/>
              </a:solidFill>
              <a:effectLst>
                <a:outerShdw blurRad="50800" dir="5400000" algn="ctr" rotWithShape="0">
                  <a:srgbClr val="000000">
                    <a:alpha val="43137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016-414D-B902-CEF19A4B15A0}"/>
              </c:ext>
            </c:extLst>
          </c:dPt>
          <c:dPt>
            <c:idx val="2"/>
            <c:bubble3D val="0"/>
            <c:explosion val="14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5-2016-414D-B902-CEF19A4B15A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2016-414D-B902-CEF19A4B15A0}"/>
              </c:ext>
            </c:extLst>
          </c:dPt>
          <c:dPt>
            <c:idx val="4"/>
            <c:bubble3D val="0"/>
            <c:explosion val="19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9-2016-414D-B902-CEF19A4B15A0}"/>
              </c:ext>
            </c:extLst>
          </c:dPt>
          <c:dPt>
            <c:idx val="5"/>
            <c:bubble3D val="0"/>
            <c:explosion val="24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2016-414D-B902-CEF19A4B15A0}"/>
              </c:ext>
            </c:extLst>
          </c:dPt>
          <c:dPt>
            <c:idx val="6"/>
            <c:bubble3D val="0"/>
            <c:explosion val="32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D-2016-414D-B902-CEF19A4B15A0}"/>
              </c:ext>
            </c:extLst>
          </c:dPt>
          <c:dPt>
            <c:idx val="7"/>
            <c:bubble3D val="0"/>
            <c:explosion val="38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2016-414D-B902-CEF19A4B15A0}"/>
              </c:ext>
            </c:extLst>
          </c:dPt>
          <c:dLbls>
            <c:dLbl>
              <c:idx val="0"/>
              <c:layout>
                <c:manualLayout>
                  <c:x val="8.5214703708562239E-3"/>
                  <c:y val="0.1684834348986636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16-414D-B902-CEF19A4B15A0}"/>
                </c:ext>
              </c:extLst>
            </c:dLbl>
            <c:dLbl>
              <c:idx val="1"/>
              <c:layout>
                <c:manualLayout>
                  <c:x val="-0.14958671815758909"/>
                  <c:y val="0.1776927843242087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16-414D-B902-CEF19A4B15A0}"/>
                </c:ext>
              </c:extLst>
            </c:dLbl>
            <c:dLbl>
              <c:idx val="2"/>
              <c:layout>
                <c:manualLayout>
                  <c:x val="-0.11262408533756524"/>
                  <c:y val="-9.61857581631676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16-414D-B902-CEF19A4B15A0}"/>
                </c:ext>
              </c:extLst>
            </c:dLbl>
            <c:dLbl>
              <c:idx val="3"/>
              <c:layout>
                <c:manualLayout>
                  <c:x val="-0.14933178050021276"/>
                  <c:y val="-0.283720856196554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016-414D-B902-CEF19A4B15A0}"/>
                </c:ext>
              </c:extLst>
            </c:dLbl>
            <c:dLbl>
              <c:idx val="4"/>
              <c:layout>
                <c:manualLayout>
                  <c:x val="-2.5522049483757643E-2"/>
                  <c:y val="-0.1158465089702321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016-414D-B902-CEF19A4B15A0}"/>
                </c:ext>
              </c:extLst>
            </c:dLbl>
            <c:dLbl>
              <c:idx val="5"/>
              <c:layout>
                <c:manualLayout>
                  <c:x val="0.11029777921400621"/>
                  <c:y val="-0.3024604847935246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016-414D-B902-CEF19A4B15A0}"/>
                </c:ext>
              </c:extLst>
            </c:dLbl>
            <c:dLbl>
              <c:idx val="6"/>
              <c:layout>
                <c:manualLayout>
                  <c:x val="6.896447574284828E-2"/>
                  <c:y val="0.108160815063239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016-414D-B902-CEF19A4B15A0}"/>
                </c:ext>
              </c:extLst>
            </c:dLbl>
            <c:dLbl>
              <c:idx val="7"/>
              <c:layout>
                <c:manualLayout>
                  <c:x val="-2.2339936073614529E-2"/>
                  <c:y val="9.90970661496834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016-414D-B902-CEF19A4B15A0}"/>
                </c:ext>
              </c:extLst>
            </c:dLbl>
            <c:dLbl>
              <c:idx val="8"/>
              <c:layout>
                <c:manualLayout>
                  <c:x val="-3.9174524151567601E-2"/>
                  <c:y val="0.24073289024272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016-414D-B902-CEF19A4B15A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Общегосударственные.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18991</c:v>
                </c:pt>
                <c:pt idx="1">
                  <c:v>628</c:v>
                </c:pt>
                <c:pt idx="2">
                  <c:v>229</c:v>
                </c:pt>
                <c:pt idx="3">
                  <c:v>40946</c:v>
                </c:pt>
                <c:pt idx="4">
                  <c:v>3734</c:v>
                </c:pt>
                <c:pt idx="5">
                  <c:v>8752</c:v>
                </c:pt>
                <c:pt idx="6">
                  <c:v>288</c:v>
                </c:pt>
                <c:pt idx="7">
                  <c:v>2042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016-414D-B902-CEF19A4B15A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4657">
          <a:noFill/>
        </a:ln>
      </c:spPr>
    </c:plotArea>
    <c:legend>
      <c:legendPos val="tr"/>
      <c:layout>
        <c:manualLayout>
          <c:xMode val="edge"/>
          <c:yMode val="edge"/>
          <c:x val="0.58446071905381514"/>
          <c:y val="3.031355101958369E-2"/>
          <c:w val="0.41553928094618486"/>
          <c:h val="0.9695480884068437"/>
        </c:manualLayout>
      </c:layout>
      <c:overlay val="0"/>
      <c:spPr>
        <a:effectLst>
          <a:outerShdw blurRad="50800" dir="5400000" sx="1000" sy="1000" algn="ctr" rotWithShape="0">
            <a:srgbClr val="000000">
              <a:alpha val="43137"/>
            </a:srgbClr>
          </a:outerShdw>
        </a:effectLst>
      </c:spPr>
      <c:txPr>
        <a:bodyPr anchor="t" anchorCtr="0"/>
        <a:lstStyle/>
        <a:p>
          <a:pPr>
            <a:defRPr sz="14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49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РАСХОДЫ 2020 г</c:v>
                </c:pt>
                <c:pt idx="1">
                  <c:v>РАСХОДЫ 2021 год</c:v>
                </c:pt>
                <c:pt idx="2">
                  <c:v>РАСХОДЫ 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39306.399999999994</c:v>
                </c:pt>
                <c:pt idx="1">
                  <c:v>39619.100000000006</c:v>
                </c:pt>
                <c:pt idx="2">
                  <c:v>38011.4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F-4674-99E2-7E85FABE04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Целевые МБТ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РАСХОДЫ 2020 г</c:v>
                </c:pt>
                <c:pt idx="1">
                  <c:v>РАСХОДЫ 2021 год</c:v>
                </c:pt>
                <c:pt idx="2">
                  <c:v>РАСХОДЫ 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36305</c:v>
                </c:pt>
                <c:pt idx="1">
                  <c:v>63609</c:v>
                </c:pt>
                <c:pt idx="2">
                  <c:v>2983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2F-4674-99E2-7E85FABE04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6967424"/>
        <c:axId val="49271552"/>
        <c:axId val="0"/>
      </c:bar3DChart>
      <c:catAx>
        <c:axId val="4696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49271552"/>
        <c:crosses val="autoZero"/>
        <c:auto val="1"/>
        <c:lblAlgn val="ctr"/>
        <c:lblOffset val="100"/>
        <c:noMultiLvlLbl val="0"/>
      </c:catAx>
      <c:valAx>
        <c:axId val="49271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6967424"/>
        <c:crosses val="autoZero"/>
        <c:crossBetween val="between"/>
      </c:valAx>
      <c:spPr>
        <a:noFill/>
        <a:ln w="12436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82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484430C-6E42-4965-845E-7646400E5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6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71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9171DF-FCF6-4012-9AB1-109D6A061114}" type="slidenum">
              <a:rPr lang="ru-RU" altLang="ru-RU" sz="1200" smtClean="0"/>
              <a:pPr eaLnBrk="1" hangingPunct="1"/>
              <a:t>3</a:t>
            </a:fld>
            <a:endParaRPr lang="ru-RU" altLang="ru-RU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В 2019-2020 годах сохраняется преобладающий</a:t>
            </a:r>
            <a:r>
              <a:rPr lang="ru-RU" sz="1600" b="1" baseline="0" dirty="0" smtClean="0">
                <a:solidFill>
                  <a:srgbClr val="002060"/>
                </a:solidFill>
              </a:rPr>
              <a:t> удельный вес безвозмездных поступлений в структуре доходов бюджета на уровне 60% (2019 год – 58,3%, 2020 год -57,3%)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69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733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33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53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z="1600" b="1" dirty="0" smtClean="0">
              <a:solidFill>
                <a:srgbClr val="0000FF"/>
              </a:solidFill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BF25A9-B60B-4B72-9541-5C7539D54C33}" type="slidenum">
              <a:rPr lang="ru-RU" altLang="ru-RU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8A7B5-AD27-4F79-9E8D-BE52EE6E61D3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33E6430-1678-40E7-994D-83854D79653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7264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29BD-89E1-43F4-A36E-80BC61BE2D0D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7E5F3-FD21-49E7-B46C-EA92226096D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908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FE4C-E3B7-41EF-8FAA-B6006CF74830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8BB30-9EA5-42E1-9C23-4DF08741805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199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D3C5764-D0B2-4CC3-9664-78C858C8F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3253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82B1-8EE4-4E9B-9D14-085FEACCF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9479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D170-81AC-4944-B456-A618CBCDF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06745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93600-A5B3-4683-A6DB-5AD2F0E9B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28670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22F1-A004-430E-835E-5831F11C2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0976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E7F8-FCAB-47EE-A9CE-8EC7C7000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0629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6DAAB-F4BA-4D32-BB55-1371A151E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71432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B814A-926F-4055-BEE6-BCD1AADA8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62153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1619-EAE4-4870-9226-3EE78ABA5AB4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BE07E-13E0-4F14-8DBB-91448C0A647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94833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B167-C691-448E-9463-363C3011D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91209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E7705-E6CF-4224-8D39-77B325662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025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9296-6FB1-4ED3-836F-16C058FE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95159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D19F6A0-DDC1-4FC0-B5D7-C6F16B0E46E7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93C2F3AD-91E2-453E-B408-8767234B38B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02766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066BC144-3779-46EB-922D-41833DB65B99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7F496412-8DD2-45A0-95A9-D68CD4E4648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11376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1A1A16EE-278E-448D-A803-92FAF104B2AE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79B3A92-5FCE-49F9-9451-6C4EAD3C9F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55821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CD7143F0-DB3D-4EB2-82AF-089818C6A176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5ACCA6BE-4B60-4CE9-93EB-97DA00698F0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970242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450425C-4DF5-471D-BD08-FC6DEAD9C65C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46380891-643A-4BC5-9AED-7900947972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47100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F5F520A-3EEF-4D6C-8CAB-735363291A90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51B98CD-DBEE-4D6E-A288-96C2A72647B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50623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B9FFE3FE-EE79-49C9-8FAA-CE63441A7BA6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409A3AA-A83E-4D2F-AFC4-58DB948F85F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4548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4309-40EF-4300-8462-89505322C558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6BF9C-60BA-4CEB-97CA-781A718EB4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3131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930E1F8-EEDE-4949-BF15-5E3F2FEF0576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03B76487-891F-4596-93B1-1C816236EEA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88575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DFF588C-C0A6-4FE8-BB4C-E938E06AAB17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8BD566D-1784-4AAB-A422-48DC6CF980C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76083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2783D0F-5EA3-4A00-A79C-342E7A18102A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A341EDF0-AE3A-4FE1-84C2-F665BA2AEBB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554319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806530F-575C-4C8F-8131-218C17D2C049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1906A506-49B5-4890-AAE3-4A083A144D5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93390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604DD06-A287-4604-AEE7-6DE49AE4B153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11EBA61-12BE-43E3-BFE8-2E29CB47DAB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99949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6E45717-ED70-42EB-A476-0561B91B018D}" type="slidenum">
              <a:rPr lang="ru-RU">
                <a:solidFill>
                  <a:srgbClr val="53548A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3548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9507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BC88-A506-48E6-928A-8FC8D8070CAF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46043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1222C-9259-4904-983F-0EAA028D636B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9972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FC779-2FF4-4914-A63E-B6615025E10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314713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13274-000C-4548-9705-8180DDBC0AC1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6225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E17D-7518-4F4C-B264-BF8D87D123B1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1897-193C-435F-BB52-E0C0F5BB986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78317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E6DB7-5B4D-4315-84A7-F44DE13058B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98857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2E80C-E8FE-473B-ACB3-7AEECF4DD539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15669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ED96B-2F82-4733-969C-8379861B1B30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54491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E9CF2-79D8-4D08-9063-2AAE57D87996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83702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162D3-E832-466C-B8C5-1EB58FAC419F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6638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13A85-7C81-46F5-9580-EE2B9F027327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09221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150F6B3-2E8D-4F26-A636-ABE172D9A6BB}" type="slidenum">
              <a:rPr lang="ru-RU">
                <a:solidFill>
                  <a:srgbClr val="53548A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3548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13178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BEA47-B44D-4AFD-9C8B-93CCECB47EA6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55346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E4C70-0CCA-474C-8917-5BB334D745AD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2549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42784-ED37-45E2-80CC-D30B6C41AE5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2685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94EB-4D0E-4CB9-98E5-AA44CBB9DCB1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7069E-67E4-4A30-94C9-52CAE53889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262986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8D54-09CD-4598-9F2A-2E15FC47B3D9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89407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FFB99-08A0-439D-8930-74D42211FC2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92188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DDED-B33E-4A11-A122-CDB8A3BDBE81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78539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4C80-D41B-4C9D-A97B-64A982C7E906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21326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015A-72C8-458A-93B2-1E41EE0350A0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03808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64C7-9D9C-42F9-B55B-C1D06A3DFBF8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91550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B2B1-ADCF-44D4-B809-DD16270CC7E3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7827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4B92-3D9F-4CC9-8DFD-38BE989D18F6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19B4A-241D-4F96-823C-D767C20F46B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4766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2AB5-0C79-4FD1-BB9C-585F6EAECF5F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5510-C049-4FD9-95EB-06746CD2D7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137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33D1-B94F-4F2E-B228-6C3227587482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4CC2-640F-4093-BCF6-D1676B4F53D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988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DADD-8D45-4EFC-8126-6D16D6CEB26A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C466-1D77-4543-A467-B5A56B5D995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202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B56AB8B-21F0-4EA1-94E1-C5EFF44E6CA6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AAAD08-CEBC-4EA4-971E-FB23F7810B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25" r:id="rId1"/>
    <p:sldLayoutId id="2147486320" r:id="rId2"/>
    <p:sldLayoutId id="2147486326" r:id="rId3"/>
    <p:sldLayoutId id="2147486321" r:id="rId4"/>
    <p:sldLayoutId id="2147486322" r:id="rId5"/>
    <p:sldLayoutId id="2147486323" r:id="rId6"/>
    <p:sldLayoutId id="2147486327" r:id="rId7"/>
    <p:sldLayoutId id="2147486328" r:id="rId8"/>
    <p:sldLayoutId id="2147486329" r:id="rId9"/>
    <p:sldLayoutId id="2147486324" r:id="rId10"/>
    <p:sldLayoutId id="2147486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27851E-E45F-4DFA-B6EC-393F5D1408AF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591BD6-D9CE-4F69-AA4A-2A25FA13653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31" r:id="rId1"/>
    <p:sldLayoutId id="2147486332" r:id="rId2"/>
    <p:sldLayoutId id="2147486333" r:id="rId3"/>
    <p:sldLayoutId id="2147486334" r:id="rId4"/>
    <p:sldLayoutId id="2147486335" r:id="rId5"/>
    <p:sldLayoutId id="2147486336" r:id="rId6"/>
    <p:sldLayoutId id="2147486337" r:id="rId7"/>
    <p:sldLayoutId id="2147486338" r:id="rId8"/>
    <p:sldLayoutId id="2147486339" r:id="rId9"/>
    <p:sldLayoutId id="2147486340" r:id="rId10"/>
    <p:sldLayoutId id="21474863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D3FA2C83-5F8C-44E2-921E-5FADFABE5CBA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D10D6E16-7D05-44F1-BC9C-BFA2C097C9F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82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43" r:id="rId1"/>
    <p:sldLayoutId id="2147486344" r:id="rId2"/>
    <p:sldLayoutId id="2147486345" r:id="rId3"/>
    <p:sldLayoutId id="2147486346" r:id="rId4"/>
    <p:sldLayoutId id="2147486347" r:id="rId5"/>
    <p:sldLayoutId id="2147486348" r:id="rId6"/>
    <p:sldLayoutId id="2147486349" r:id="rId7"/>
    <p:sldLayoutId id="2147486350" r:id="rId8"/>
    <p:sldLayoutId id="2147486351" r:id="rId9"/>
    <p:sldLayoutId id="2147486352" r:id="rId10"/>
    <p:sldLayoutId id="2147486353" r:id="rId11"/>
    <p:sldLayoutId id="214748635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0A73D0-B2E3-49F5-BB9B-F8849DA33ED0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56" r:id="rId1"/>
    <p:sldLayoutId id="2147486357" r:id="rId2"/>
    <p:sldLayoutId id="2147486358" r:id="rId3"/>
    <p:sldLayoutId id="2147486359" r:id="rId4"/>
    <p:sldLayoutId id="2147486360" r:id="rId5"/>
    <p:sldLayoutId id="2147486361" r:id="rId6"/>
    <p:sldLayoutId id="2147486362" r:id="rId7"/>
    <p:sldLayoutId id="2147486363" r:id="rId8"/>
    <p:sldLayoutId id="2147486364" r:id="rId9"/>
    <p:sldLayoutId id="2147486365" r:id="rId10"/>
    <p:sldLayoutId id="2147486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3E3F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8B5D3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099CD0-F0DC-4560-9822-CCD40559292E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3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68" r:id="rId1"/>
    <p:sldLayoutId id="2147486369" r:id="rId2"/>
    <p:sldLayoutId id="2147486370" r:id="rId3"/>
    <p:sldLayoutId id="2147486371" r:id="rId4"/>
    <p:sldLayoutId id="2147486372" r:id="rId5"/>
    <p:sldLayoutId id="2147486373" r:id="rId6"/>
    <p:sldLayoutId id="2147486374" r:id="rId7"/>
    <p:sldLayoutId id="2147486375" r:id="rId8"/>
    <p:sldLayoutId id="2147486376" r:id="rId9"/>
    <p:sldLayoutId id="2147486377" r:id="rId10"/>
    <p:sldLayoutId id="21474863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3E3F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8B5D3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4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20100" cy="6192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333399"/>
                </a:solidFill>
              </a:rPr>
              <a:t/>
            </a:r>
            <a:br>
              <a:rPr lang="ru-RU" b="1" i="1" dirty="0" smtClean="0">
                <a:solidFill>
                  <a:srgbClr val="333399"/>
                </a:solidFill>
              </a:rPr>
            </a:br>
            <a:r>
              <a:rPr lang="ru-RU" sz="5300" b="1" i="1" dirty="0" smtClean="0">
                <a:solidFill>
                  <a:srgbClr val="333399"/>
                </a:solidFill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Проект бюджета </a:t>
            </a:r>
            <a:r>
              <a:rPr lang="ru-RU" sz="6000" b="1" dirty="0" err="1" smtClean="0">
                <a:solidFill>
                  <a:schemeClr val="accent1">
                    <a:lumMod val="75000"/>
                  </a:schemeClr>
                </a:solidFill>
              </a:rPr>
              <a:t>Баклашинского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 муниципального образования НА  2020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год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и  на плановый период 2021 и 2022 годов</a:t>
            </a:r>
            <a:r>
              <a:rPr lang="ru-RU" sz="6000" b="1" i="1" dirty="0" smtClean="0">
                <a:solidFill>
                  <a:srgbClr val="333399"/>
                </a:solidFill>
              </a:rPr>
              <a:t> </a:t>
            </a:r>
            <a:r>
              <a:rPr lang="ru-RU" sz="5300" b="1" i="1" dirty="0" smtClean="0">
                <a:solidFill>
                  <a:srgbClr val="333399"/>
                </a:solidFill>
              </a:rPr>
              <a:t/>
            </a:r>
            <a:br>
              <a:rPr lang="ru-RU" sz="5300" b="1" i="1" dirty="0" smtClean="0">
                <a:solidFill>
                  <a:srgbClr val="333399"/>
                </a:solidFill>
              </a:rPr>
            </a:br>
            <a:r>
              <a:rPr lang="ru-RU" sz="6000" b="1" i="1" dirty="0" smtClean="0">
                <a:solidFill>
                  <a:srgbClr val="E2A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i="1" dirty="0" smtClean="0">
                <a:solidFill>
                  <a:srgbClr val="E2A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endParaRPr lang="en-US" sz="6000" b="1" i="1" dirty="0" smtClean="0">
              <a:solidFill>
                <a:srgbClr val="E2A7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305509"/>
              </p:ext>
            </p:extLst>
          </p:nvPr>
        </p:nvGraphicFramePr>
        <p:xfrm>
          <a:off x="467544" y="116632"/>
          <a:ext cx="8424936" cy="6553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9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муниципальной программы </a:t>
                      </a:r>
                      <a:endParaRPr lang="ru-RU" sz="12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2020, </a:t>
                      </a:r>
                      <a:r>
                        <a:rPr lang="ru-RU" sz="1200" dirty="0" smtClean="0"/>
                        <a:t>тыс. рублей</a:t>
                      </a:r>
                      <a:endParaRPr lang="ru-RU" sz="12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2021, </a:t>
                      </a:r>
                      <a:r>
                        <a:rPr lang="ru-RU" sz="1200" dirty="0" smtClean="0"/>
                        <a:t>тыс. рублей</a:t>
                      </a:r>
                      <a:endParaRPr lang="ru-RU" sz="12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2022, </a:t>
                      </a:r>
                      <a:r>
                        <a:rPr lang="ru-RU" sz="1200" dirty="0" smtClean="0"/>
                        <a:t>тыс. рублей</a:t>
                      </a:r>
                      <a:endParaRPr lang="ru-RU" sz="12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4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«Развитие дорожного хозяйства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образования» на 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2018-2022 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37636,2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68350,9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8082,0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«Благоустройство территории </a:t>
                      </a:r>
                      <a:r>
                        <a:rPr lang="ru-RU" sz="1400" b="1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2019-2023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2149,7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2404,7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2414,7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«По профилактике наркомании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сельского поселения на 2019-2023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2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«Об энергосбережении и о повышении энергетической эффективности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2019-2023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«Обеспечение первичных мер пожарной безопасности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муниципального образования на 2019-2023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«Обеспечение безопасности на водных объектах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муниципального образования на 2019-2023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«Развитие культуры в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Баклашинском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на 2019-2023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1858,0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458,0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458,0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599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устойчивого развития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поселения» на 2018-2022 годы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 «Формирование современной городской среды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муниципального образования на 2018-2024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7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расходов по муниципальным программам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43314,4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72950,6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11841,7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Структура расходной части бюджета 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2020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году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%.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088630"/>
              </p:ext>
            </p:extLst>
          </p:nvPr>
        </p:nvGraphicFramePr>
        <p:xfrm>
          <a:off x="323528" y="1700808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744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Структура Расходов бюджета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поселения в </a:t>
            </a:r>
            <a:r>
              <a:rPr lang="ru-RU" sz="2000" b="1" dirty="0" smtClean="0">
                <a:solidFill>
                  <a:srgbClr val="002060"/>
                </a:solidFill>
              </a:rPr>
              <a:t>2020-2022 </a:t>
            </a:r>
            <a:r>
              <a:rPr lang="ru-RU" sz="2000" b="1" dirty="0" smtClean="0">
                <a:solidFill>
                  <a:srgbClr val="002060"/>
                </a:solidFill>
              </a:rPr>
              <a:t>годах, тыс. рублей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6520350"/>
              </p:ext>
            </p:extLst>
          </p:nvPr>
        </p:nvGraphicFramePr>
        <p:xfrm>
          <a:off x="179512" y="1772816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2850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Расходы, предусмотренные на реализацию первоочередных и приоритетных </a:t>
            </a:r>
            <a:r>
              <a:rPr lang="ru-RU" sz="1800" b="1" dirty="0" smtClean="0"/>
              <a:t>мероприятий в 2021-2023 годах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860066"/>
              </p:ext>
            </p:extLst>
          </p:nvPr>
        </p:nvGraphicFramePr>
        <p:xfrm>
          <a:off x="467544" y="1412776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Осуществление дорожной деятельности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2020- 40 646,3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71 382,9</a:t>
                      </a:r>
                      <a:endParaRPr lang="ru-RU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2022- 11 114,0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9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Развитие культуры и спорта в </a:t>
                      </a:r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Баклашинском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 муниципальном образовании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10793,7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2021- 9 824,8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2022- 8 987,6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030701"/>
                  </a:ext>
                </a:extLst>
              </a:tr>
              <a:tr h="7189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Благоустройство территории </a:t>
                      </a:r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Баклашинского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муниципального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образования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3 234,7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2021- 3 854,7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2022- 3 014,7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221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7988"/>
            <a:ext cx="8075240" cy="8607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Основные параметры бюджета поселения на </a:t>
            </a:r>
            <a:r>
              <a:rPr lang="ru-RU" sz="2400" b="1" dirty="0" smtClean="0">
                <a:solidFill>
                  <a:srgbClr val="0000FF"/>
                </a:solidFill>
              </a:rPr>
              <a:t>2020 </a:t>
            </a:r>
            <a:r>
              <a:rPr lang="ru-RU" sz="2400" b="1" dirty="0" smtClean="0">
                <a:solidFill>
                  <a:srgbClr val="0000FF"/>
                </a:solidFill>
              </a:rPr>
              <a:t>год и на плановый период </a:t>
            </a:r>
            <a:r>
              <a:rPr lang="ru-RU" sz="2400" b="1" dirty="0" smtClean="0">
                <a:solidFill>
                  <a:srgbClr val="0000FF"/>
                </a:solidFill>
              </a:rPr>
              <a:t>2021 </a:t>
            </a:r>
            <a:r>
              <a:rPr lang="ru-RU" sz="2400" b="1" dirty="0" smtClean="0">
                <a:solidFill>
                  <a:srgbClr val="0000FF"/>
                </a:solidFill>
              </a:rPr>
              <a:t>и </a:t>
            </a:r>
            <a:r>
              <a:rPr lang="ru-RU" sz="2400" b="1" dirty="0" smtClean="0">
                <a:solidFill>
                  <a:srgbClr val="0000FF"/>
                </a:solidFill>
              </a:rPr>
              <a:t>2022 </a:t>
            </a:r>
            <a:r>
              <a:rPr lang="ru-RU" sz="2400" b="1" dirty="0" smtClean="0">
                <a:solidFill>
                  <a:srgbClr val="0000FF"/>
                </a:solidFill>
              </a:rPr>
              <a:t>годов, тыс. руб.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300765"/>
              </p:ext>
            </p:extLst>
          </p:nvPr>
        </p:nvGraphicFramePr>
        <p:xfrm>
          <a:off x="457200" y="1844823"/>
          <a:ext cx="8229600" cy="384783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85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Основные параметры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2020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2021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2022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74 171,4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103 226,1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41 957,4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Расходы,</a:t>
                      </a:r>
                    </a:p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в том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числе: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75 611,4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104 244,1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42 995,4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Условно утвержденные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016,0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2 001,0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Дефицит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1 440,0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1 018,0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038,0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Процент дефицита к доходам без учета БП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7,14 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4,91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4,92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8476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6600" i="1" dirty="0" smtClean="0">
                <a:solidFill>
                  <a:srgbClr val="DE8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Бюджет БАКЛАШИНСКОГО МУНИЦИПАЛЬНОГО ОБРАЗОВАНИЯ , тыс. руб.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4487"/>
              </p:ext>
            </p:extLst>
          </p:nvPr>
        </p:nvGraphicFramePr>
        <p:xfrm>
          <a:off x="457200" y="1752600"/>
          <a:ext cx="8266730" cy="4958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87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год 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 </a:t>
                      </a:r>
                    </a:p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</a:p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год</a:t>
                      </a:r>
                    </a:p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Доходы всего</a:t>
                      </a:r>
                      <a:r>
                        <a:rPr lang="ru-RU" dirty="0" smtClean="0"/>
                        <a:t>,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76 704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</a:t>
                      </a:r>
                      <a:r>
                        <a:rPr lang="ru-RU" baseline="0" dirty="0" smtClean="0"/>
                        <a:t> 171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103 226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41 957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/>
                        <a:t>-Налоговые и неналоговые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21 746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20 165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20 717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21 110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/>
                        <a:t>-Безвозмездные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54 958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r>
                        <a:rPr lang="ru-RU" baseline="0" dirty="0" smtClean="0"/>
                        <a:t> 006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82 509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20 847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963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Расходы всего: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79 949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</a:t>
                      </a:r>
                      <a:r>
                        <a:rPr lang="ru-RU" baseline="0" dirty="0" smtClean="0"/>
                        <a:t> 611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104 244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42 995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Дефицит/ </a:t>
                      </a:r>
                      <a:r>
                        <a:rPr lang="ru-RU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Профицит</a:t>
                      </a:r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: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-3 245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- 1 440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- 1 018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- 1 038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Муниципальный долг: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0696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453188"/>
            <a:ext cx="539750" cy="404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7757773-1ADA-4AD7-AF37-CFD6BD5CCD81}" type="slidenum">
              <a:rPr lang="ru-RU" altLang="ru-RU" sz="1400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3238" y="260350"/>
            <a:ext cx="8640762" cy="882650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  <a:ea typeface="+mn-ea"/>
                <a:cs typeface="Times New Roman" pitchFamily="18" charset="0"/>
              </a:rPr>
              <a:t>Динамика доходов за 2019-2022</a:t>
            </a:r>
            <a:br>
              <a:rPr lang="ru-RU" sz="2400" b="1" dirty="0" smtClean="0">
                <a:solidFill>
                  <a:srgbClr val="002060"/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charset="0"/>
                <a:ea typeface="+mn-ea"/>
                <a:cs typeface="Times New Roman" pitchFamily="18" charset="0"/>
              </a:rPr>
              <a:t> годы, тыс. руб.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21508" name="Заголовок 1"/>
          <p:cNvSpPr txBox="1">
            <a:spLocks/>
          </p:cNvSpPr>
          <p:nvPr/>
        </p:nvSpPr>
        <p:spPr bwMode="auto">
          <a:xfrm>
            <a:off x="160338" y="571500"/>
            <a:ext cx="4645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rgbClr val="5141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094389"/>
              </p:ext>
            </p:extLst>
          </p:nvPr>
        </p:nvGraphicFramePr>
        <p:xfrm>
          <a:off x="532294" y="1144178"/>
          <a:ext cx="7418387" cy="442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1" name="Диаграмма" r:id="rId4" imgW="8305777" imgH="4933980" progId="MSGraph.Chart.8">
                  <p:embed followColorScheme="full"/>
                </p:oleObj>
              </mc:Choice>
              <mc:Fallback>
                <p:oleObj name="Диаграмма" r:id="rId4" imgW="8305777" imgH="4933980" progId="MSGraph.Chart.8">
                  <p:embed followColorScheme="full"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94" y="1144178"/>
                        <a:ext cx="7418387" cy="442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доходов, в тыс. руб.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047970"/>
              </p:ext>
            </p:extLst>
          </p:nvPr>
        </p:nvGraphicFramePr>
        <p:xfrm>
          <a:off x="179512" y="1340768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35378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669074"/>
              </p:ext>
            </p:extLst>
          </p:nvPr>
        </p:nvGraphicFramePr>
        <p:xfrm>
          <a:off x="539552" y="260648"/>
          <a:ext cx="8205787" cy="575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88964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60350"/>
            <a:ext cx="8066410" cy="5048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kern="1200" dirty="0" smtClean="0">
                <a:solidFill>
                  <a:srgbClr val="00B050"/>
                </a:solidFill>
                <a:latin typeface="Arial" charset="0"/>
                <a:ea typeface="+mn-ea"/>
                <a:cs typeface="Times New Roman" pitchFamily="18" charset="0"/>
              </a:rPr>
              <a:t>Динамика доходов за 2019-2020 годы</a:t>
            </a:r>
            <a:br>
              <a:rPr lang="ru-RU" sz="2400" b="1" kern="1200" dirty="0" smtClean="0">
                <a:solidFill>
                  <a:srgbClr val="00B050"/>
                </a:solidFill>
                <a:latin typeface="Arial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rgbClr val="00B050"/>
              </a:solidFill>
            </a:endParaRP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39750" cy="404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DD1DB4-DF98-4853-AB07-7982E77097A4}" type="slidenum">
              <a:rPr lang="ru-RU" sz="1400" smtClean="0">
                <a:solidFill>
                  <a:srgbClr val="000000"/>
                </a:solidFill>
              </a:rPr>
              <a:pPr eaLnBrk="1" hangingPunct="1"/>
              <a:t>6</a:t>
            </a:fld>
            <a:endParaRPr lang="ru-RU" sz="1400" smtClean="0">
              <a:solidFill>
                <a:srgbClr val="000000"/>
              </a:solidFill>
            </a:endParaRPr>
          </a:p>
        </p:txBody>
      </p:sp>
      <p:sp>
        <p:nvSpPr>
          <p:cNvPr id="27652" name="Заголовок 1"/>
          <p:cNvSpPr txBox="1">
            <a:spLocks/>
          </p:cNvSpPr>
          <p:nvPr/>
        </p:nvSpPr>
        <p:spPr bwMode="auto">
          <a:xfrm>
            <a:off x="160338" y="571500"/>
            <a:ext cx="4645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ru-RU" sz="2400" smtClean="0">
              <a:solidFill>
                <a:srgbClr val="5141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463393"/>
              </p:ext>
            </p:extLst>
          </p:nvPr>
        </p:nvGraphicFramePr>
        <p:xfrm>
          <a:off x="595313" y="743496"/>
          <a:ext cx="7556500" cy="52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2267744" y="2132856"/>
            <a:ext cx="1152128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+ 1538</a:t>
            </a:r>
          </a:p>
        </p:txBody>
      </p:sp>
      <p:sp>
        <p:nvSpPr>
          <p:cNvPr id="27656" name="Rectangle 16"/>
          <p:cNvSpPr>
            <a:spLocks noChangeArrowheads="1"/>
          </p:cNvSpPr>
          <p:nvPr/>
        </p:nvSpPr>
        <p:spPr bwMode="auto">
          <a:xfrm>
            <a:off x="4805363" y="1052736"/>
            <a:ext cx="1135062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</a:rPr>
              <a:t>- 952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6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33435"/>
              </p:ext>
            </p:extLst>
          </p:nvPr>
        </p:nvGraphicFramePr>
        <p:xfrm>
          <a:off x="447675" y="1628800"/>
          <a:ext cx="8248650" cy="468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9" name="Лист" r:id="rId4" imgW="5486400" imgH="4400460" progId="Excel.Sheet.8">
                  <p:embed/>
                </p:oleObj>
              </mc:Choice>
              <mc:Fallback>
                <p:oleObj name="Лист" r:id="rId4" imgW="5486400" imgH="44004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628800"/>
                        <a:ext cx="8248650" cy="4681538"/>
                      </a:xfrm>
                      <a:prstGeom prst="rect">
                        <a:avLst/>
                      </a:prstGeom>
                      <a:solidFill>
                        <a:srgbClr val="F5E0D3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4" name="Rectangle 2"/>
          <p:cNvSpPr>
            <a:spLocks noChangeArrowheads="1"/>
          </p:cNvSpPr>
          <p:nvPr/>
        </p:nvSpPr>
        <p:spPr bwMode="auto">
          <a:xfrm flipV="1">
            <a:off x="0" y="765175"/>
            <a:ext cx="91440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507274"/>
            <a:ext cx="8102798" cy="60441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Динамика основных налоговых доходов БАКЛАШИНСКОГО МУНИЦИПАЛЬНОГО поселения в 2019 - 2020 гг.        (тыс. рублей)</a:t>
            </a:r>
          </a:p>
        </p:txBody>
      </p:sp>
      <p:sp>
        <p:nvSpPr>
          <p:cNvPr id="28677" name="AutoShape 15"/>
          <p:cNvSpPr>
            <a:spLocks noChangeArrowheads="1"/>
          </p:cNvSpPr>
          <p:nvPr/>
        </p:nvSpPr>
        <p:spPr bwMode="auto">
          <a:xfrm rot="-5400000">
            <a:off x="6516688" y="4581525"/>
            <a:ext cx="10795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ru-RU" sz="1300" b="1" smtClean="0">
              <a:solidFill>
                <a:prstClr val="black"/>
              </a:solidFill>
            </a:endParaRPr>
          </a:p>
        </p:txBody>
      </p:sp>
      <p:sp>
        <p:nvSpPr>
          <p:cNvPr id="28678" name="AutoShape 15"/>
          <p:cNvSpPr>
            <a:spLocks noChangeArrowheads="1"/>
          </p:cNvSpPr>
          <p:nvPr/>
        </p:nvSpPr>
        <p:spPr bwMode="auto">
          <a:xfrm rot="-5400000">
            <a:off x="7056438" y="4184650"/>
            <a:ext cx="12954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1600" b="1" smtClean="0">
                <a:solidFill>
                  <a:srgbClr val="00FF00"/>
                </a:solidFill>
              </a:rPr>
              <a:t> </a:t>
            </a:r>
            <a:r>
              <a:rPr lang="ru-RU" sz="1300" b="1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8679" name="Rectangle 12"/>
          <p:cNvSpPr>
            <a:spLocks noChangeArrowheads="1"/>
          </p:cNvSpPr>
          <p:nvPr/>
        </p:nvSpPr>
        <p:spPr bwMode="auto">
          <a:xfrm>
            <a:off x="4438310" y="3212976"/>
            <a:ext cx="637746" cy="3600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+ 466</a:t>
            </a:r>
            <a:endParaRPr lang="ru-RU" sz="18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28680" name="Rectangle 12"/>
          <p:cNvSpPr>
            <a:spLocks noChangeArrowheads="1"/>
          </p:cNvSpPr>
          <p:nvPr/>
        </p:nvSpPr>
        <p:spPr bwMode="auto">
          <a:xfrm>
            <a:off x="2922344" y="3661129"/>
            <a:ext cx="569536" cy="4159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-697</a:t>
            </a:r>
          </a:p>
        </p:txBody>
      </p:sp>
      <p:sp>
        <p:nvSpPr>
          <p:cNvPr id="28681" name="Rectangle 12"/>
          <p:cNvSpPr>
            <a:spLocks noChangeArrowheads="1"/>
          </p:cNvSpPr>
          <p:nvPr/>
        </p:nvSpPr>
        <p:spPr bwMode="auto">
          <a:xfrm>
            <a:off x="5973688" y="3953514"/>
            <a:ext cx="758900" cy="36827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+ 14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7888430" y="2978679"/>
            <a:ext cx="572002" cy="378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+ 67</a:t>
            </a:r>
            <a:endParaRPr lang="ru-RU" sz="16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7993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326189"/>
              </p:ext>
            </p:extLst>
          </p:nvPr>
        </p:nvGraphicFramePr>
        <p:xfrm>
          <a:off x="323850" y="769938"/>
          <a:ext cx="8743950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7" name="Лист" r:id="rId3" imgW="6096090" imgH="3571830" progId="Excel.Sheet.8">
                  <p:embed/>
                </p:oleObj>
              </mc:Choice>
              <mc:Fallback>
                <p:oleObj name="Лист" r:id="rId3" imgW="6096090" imgH="35718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769938"/>
                        <a:ext cx="8743950" cy="512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8" name="Rectangle 2"/>
          <p:cNvSpPr>
            <a:spLocks noChangeArrowheads="1"/>
          </p:cNvSpPr>
          <p:nvPr/>
        </p:nvSpPr>
        <p:spPr bwMode="auto">
          <a:xfrm flipV="1">
            <a:off x="0" y="765175"/>
            <a:ext cx="91440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340256"/>
            <a:ext cx="8174806" cy="101705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Динамика основных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неналоговых доходов БЮДЖЕТА ПОСЕЛЕНИЯ                                     в 2019 – 2020  гг.        (тыс. рублей)</a:t>
            </a:r>
          </a:p>
        </p:txBody>
      </p:sp>
      <p:sp>
        <p:nvSpPr>
          <p:cNvPr id="29701" name="AutoShape 15"/>
          <p:cNvSpPr>
            <a:spLocks noChangeArrowheads="1"/>
          </p:cNvSpPr>
          <p:nvPr/>
        </p:nvSpPr>
        <p:spPr bwMode="auto">
          <a:xfrm rot="-5400000">
            <a:off x="6516688" y="4581525"/>
            <a:ext cx="10795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ru-RU" sz="1300" b="1" smtClean="0">
              <a:solidFill>
                <a:prstClr val="black"/>
              </a:solidFill>
            </a:endParaRPr>
          </a:p>
        </p:txBody>
      </p:sp>
      <p:sp>
        <p:nvSpPr>
          <p:cNvPr id="29702" name="AutoShape 15"/>
          <p:cNvSpPr>
            <a:spLocks noChangeArrowheads="1"/>
          </p:cNvSpPr>
          <p:nvPr/>
        </p:nvSpPr>
        <p:spPr bwMode="auto">
          <a:xfrm rot="-5400000">
            <a:off x="7056438" y="4184650"/>
            <a:ext cx="12954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1600" b="1" smtClean="0">
                <a:solidFill>
                  <a:srgbClr val="00FF00"/>
                </a:solidFill>
              </a:rPr>
              <a:t> </a:t>
            </a:r>
            <a:r>
              <a:rPr lang="ru-RU" sz="1300" b="1" smtClean="0">
                <a:solidFill>
                  <a:prstClr val="black"/>
                </a:solidFill>
              </a:rPr>
              <a:t>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17371750"/>
              </p:ext>
            </p:extLst>
          </p:nvPr>
        </p:nvGraphicFramePr>
        <p:xfrm>
          <a:off x="323850" y="1548511"/>
          <a:ext cx="8640638" cy="434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703" name="Rectangle 12"/>
          <p:cNvSpPr>
            <a:spLocks noChangeArrowheads="1"/>
          </p:cNvSpPr>
          <p:nvPr/>
        </p:nvSpPr>
        <p:spPr bwMode="auto">
          <a:xfrm>
            <a:off x="3059831" y="2564904"/>
            <a:ext cx="944941" cy="4166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- 187</a:t>
            </a:r>
            <a:endParaRPr lang="ru-RU" sz="18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29704" name="Rectangle 12"/>
          <p:cNvSpPr>
            <a:spLocks noChangeArrowheads="1"/>
          </p:cNvSpPr>
          <p:nvPr/>
        </p:nvSpPr>
        <p:spPr bwMode="auto">
          <a:xfrm>
            <a:off x="4788024" y="2852936"/>
            <a:ext cx="791592" cy="4160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- 40</a:t>
            </a:r>
            <a:endParaRPr lang="ru-RU" sz="16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29705" name="Rectangle 12"/>
          <p:cNvSpPr>
            <a:spLocks noChangeArrowheads="1"/>
          </p:cNvSpPr>
          <p:nvPr/>
        </p:nvSpPr>
        <p:spPr bwMode="auto">
          <a:xfrm>
            <a:off x="6012160" y="1916832"/>
            <a:ext cx="864890" cy="4178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 </a:t>
            </a:r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1 302</a:t>
            </a:r>
            <a:endParaRPr lang="ru-RU" sz="16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691680" y="3501008"/>
            <a:ext cx="719584" cy="4042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+ 29</a:t>
            </a:r>
            <a:endParaRPr lang="ru-RU" sz="16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7380312" y="3905250"/>
            <a:ext cx="1008112" cy="3159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- 1 302</a:t>
            </a:r>
            <a:endParaRPr lang="ru-RU" sz="16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058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889209"/>
              </p:ext>
            </p:extLst>
          </p:nvPr>
        </p:nvGraphicFramePr>
        <p:xfrm>
          <a:off x="179513" y="476670"/>
          <a:ext cx="8712967" cy="493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41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6815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2019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год, тыс. руб.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2020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год, тыс. руб.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Изменения 2020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2019,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тыс.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руб.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2021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год, тыс. руб.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Изменение 2021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2019,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тыс. руб.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год, тыс.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руб.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Изм.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к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2019,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тыс. руб.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67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24543,3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17700,3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-6843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18899,5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-5643,8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17863,5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-6679,8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67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Субсидии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29878,1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35676,9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+5798,8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62977,3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+33099,2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2337,0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-27541,1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88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576,5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628,5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+52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631,9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+55,4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646,3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+69,8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22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Иные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БП, возвраты МБТ прошлых лет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-40,1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000" baseline="0" dirty="0" smtClean="0"/>
                        <a:t>  </a:t>
                      </a:r>
                      <a:r>
                        <a:rPr lang="ru-RU" sz="1200" kern="1000" baseline="0" dirty="0" smtClean="0"/>
                        <a:t>        -</a:t>
                      </a:r>
                      <a:endParaRPr lang="ru-RU" sz="1200" kern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+40,1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000" baseline="0" dirty="0" smtClean="0"/>
                        <a:t>-</a:t>
                      </a:r>
                      <a:endParaRPr lang="ru-RU" sz="1200" kern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+40,1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+40,1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67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ВСЕГО БП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54957,8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54005,7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-952,1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82508,7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+27550,9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chemeClr val="tx1"/>
                          </a:solidFill>
                        </a:rPr>
                        <a:t>20846,8</a:t>
                      </a:r>
                      <a:endParaRPr lang="ru-RU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000" baseline="0" dirty="0" smtClean="0">
                          <a:solidFill>
                            <a:srgbClr val="C00000"/>
                          </a:solidFill>
                        </a:rPr>
                        <a:t>-34111</a:t>
                      </a:r>
                      <a:endParaRPr lang="ru-RU" sz="12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002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Апте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Апте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14294</TotalTime>
  <Words>690</Words>
  <Application>Microsoft Office PowerPoint</Application>
  <PresentationFormat>Экран (4:3)</PresentationFormat>
  <Paragraphs>223</Paragraphs>
  <Slides>15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31" baseType="lpstr">
      <vt:lpstr>Arial</vt:lpstr>
      <vt:lpstr>Book Antiqua</vt:lpstr>
      <vt:lpstr>Century Gothic</vt:lpstr>
      <vt:lpstr>Garamond</vt:lpstr>
      <vt:lpstr>Georgia</vt:lpstr>
      <vt:lpstr>Monotype Corsiva</vt:lpstr>
      <vt:lpstr>Times New Roman</vt:lpstr>
      <vt:lpstr>Wingdings</vt:lpstr>
      <vt:lpstr>1_Аптека</vt:lpstr>
      <vt:lpstr>Аптека</vt:lpstr>
      <vt:lpstr>Край</vt:lpstr>
      <vt:lpstr>2_Аптека</vt:lpstr>
      <vt:lpstr>3_Аптека</vt:lpstr>
      <vt:lpstr>Диаграмма</vt:lpstr>
      <vt:lpstr>Лист</vt:lpstr>
      <vt:lpstr>Лист Microsoft Excel 97–2003</vt:lpstr>
      <vt:lpstr>  Проект бюджета Баклашинского муниципального образования НА  2020 год и  на плановый период 2021 и 2022 годов   </vt:lpstr>
      <vt:lpstr>Бюджет БАКЛАШИНСКОГО МУНИЦИПАЛЬНОГО ОБРАЗОВАНИЯ , тыс. руб.</vt:lpstr>
      <vt:lpstr>Динамика доходов за 2019-2022  годы, тыс. руб. </vt:lpstr>
      <vt:lpstr>Структура доходов, в тыс. руб.</vt:lpstr>
      <vt:lpstr>Презентация PowerPoint</vt:lpstr>
      <vt:lpstr>Динамика доходов за 2019-2020 годы </vt:lpstr>
      <vt:lpstr>Динамика основных налоговых доходов БАКЛАШИНСКОГО МУНИЦИПАЛЬНОГО поселения в 2019 - 2020 гг.        (тыс. рублей)</vt:lpstr>
      <vt:lpstr>Динамика основных  неналоговых доходов БЮДЖЕТА ПОСЕЛЕНИЯ                                     в 2019 – 2020  гг.        (тыс. рублей)</vt:lpstr>
      <vt:lpstr>Презентация PowerPoint</vt:lpstr>
      <vt:lpstr>Презентация PowerPoint</vt:lpstr>
      <vt:lpstr> Структура расходной части бюджета в 2020 году %.</vt:lpstr>
      <vt:lpstr>Структура Расходов бюджета поселения в 2020-2022 годах, тыс. рублей</vt:lpstr>
      <vt:lpstr>Расходы, предусмотренные на реализацию первоочередных и приоритетных мероприятий в 2021-2023 годах</vt:lpstr>
      <vt:lpstr>Основные параметры бюджета поселения на 2020 год и на плановый период 2021 и 2022 годов, тыс. руб.</vt:lpstr>
      <vt:lpstr>Презентация PowerPoint</vt:lpstr>
    </vt:vector>
  </TitlesOfParts>
  <Company>RIA Novosti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 взаимодействия участников процесса перевода государственных учреждений, предоставляющих социальные услуги,  в форму автономных учреждений</dc:title>
  <dc:creator>student</dc:creator>
  <cp:lastModifiedBy>vlada</cp:lastModifiedBy>
  <cp:revision>1094</cp:revision>
  <cp:lastPrinted>2015-12-10T09:51:44Z</cp:lastPrinted>
  <dcterms:created xsi:type="dcterms:W3CDTF">2006-07-06T13:04:56Z</dcterms:created>
  <dcterms:modified xsi:type="dcterms:W3CDTF">2021-01-29T00:52:30Z</dcterms:modified>
</cp:coreProperties>
</file>