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4630400" cy="10972800"/>
  <p:notesSz cx="10972800" cy="14630400"/>
  <p:embeddedFontLst>
    <p:embeddedFont>
      <p:font typeface="Instrument Sans Medium"/>
      <p:regular r:id="rId11"/>
    </p:embeddedFont>
    <p:embeddedFont>
      <p:font typeface="Instrument Sans Semi Bold"/>
      <p:regular r:id="rId1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17"/>
    <p:restoredTop sz="94610"/>
  </p:normalViewPr>
  <p:slideViewPr>
    <p:cSldViewPr snapToGrid="0" snapToObjects="1">
      <p:cViewPr varScale="1">
        <p:scale>
          <a:sx n="67" d="100"/>
          <a:sy n="67" d="100"/>
        </p:scale>
        <p:origin x="3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980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104927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7C632B-CB2B-A724-10C8-BB8503832A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87" r="8387"/>
          <a:stretch>
            <a:fillRect/>
          </a:stretch>
        </p:blipFill>
        <p:spPr>
          <a:xfrm>
            <a:off x="0" y="515566"/>
            <a:ext cx="14630400" cy="994166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F0FCDC2-3BB9-C611-15BC-F0A6D1E058C2}"/>
              </a:ext>
            </a:extLst>
          </p:cNvPr>
          <p:cNvSpPr/>
          <p:nvPr/>
        </p:nvSpPr>
        <p:spPr>
          <a:xfrm>
            <a:off x="0" y="0"/>
            <a:ext cx="14630400" cy="5155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D52FC4F-FD76-1251-E05A-2A37BA46F7B6}"/>
              </a:ext>
            </a:extLst>
          </p:cNvPr>
          <p:cNvSpPr/>
          <p:nvPr/>
        </p:nvSpPr>
        <p:spPr>
          <a:xfrm>
            <a:off x="0" y="10457234"/>
            <a:ext cx="14630400" cy="5155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65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498060" y="3927038"/>
            <a:ext cx="100247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115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ПАМЯТКА</a:t>
            </a:r>
            <a:endParaRPr lang="en-US" sz="11500" dirty="0"/>
          </a:p>
        </p:txBody>
      </p:sp>
      <p:sp>
        <p:nvSpPr>
          <p:cNvPr id="4" name="Text 1"/>
          <p:cNvSpPr/>
          <p:nvPr/>
        </p:nvSpPr>
        <p:spPr>
          <a:xfrm>
            <a:off x="1498060" y="4933473"/>
            <a:ext cx="12163454" cy="15840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4800" b="1" dirty="0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Меры поддержки в сфере образования для семей </a:t>
            </a:r>
            <a:r>
              <a:rPr lang="en-US" sz="4800" b="1" dirty="0" err="1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участников</a:t>
            </a:r>
            <a:r>
              <a:rPr lang="en-US" sz="4800" b="1" dirty="0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СВО</a:t>
            </a:r>
            <a:endParaRPr lang="ru-RU" sz="4800" b="1" dirty="0">
              <a:solidFill>
                <a:srgbClr val="0540AD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ru-RU" sz="3200" dirty="0">
              <a:solidFill>
                <a:srgbClr val="0540AD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32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320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Шелеховский</a:t>
            </a:r>
            <a:r>
              <a:rPr lang="en-US" sz="32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муниципальный район, Иркутская область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1498060" y="5956934"/>
            <a:ext cx="1216345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2800" i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313B34C-581A-52FB-9207-1D2014DBE57D}"/>
              </a:ext>
            </a:extLst>
          </p:cNvPr>
          <p:cNvSpPr/>
          <p:nvPr/>
        </p:nvSpPr>
        <p:spPr>
          <a:xfrm>
            <a:off x="0" y="0"/>
            <a:ext cx="14630400" cy="875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C1B905-810B-9E62-A332-02C01A386EAF}"/>
              </a:ext>
            </a:extLst>
          </p:cNvPr>
          <p:cNvSpPr/>
          <p:nvPr/>
        </p:nvSpPr>
        <p:spPr>
          <a:xfrm>
            <a:off x="0" y="10097311"/>
            <a:ext cx="14630400" cy="875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3ABCE48-086A-5FE3-BB44-2E64160B334F}"/>
              </a:ext>
            </a:extLst>
          </p:cNvPr>
          <p:cNvSpPr/>
          <p:nvPr/>
        </p:nvSpPr>
        <p:spPr>
          <a:xfrm>
            <a:off x="0" y="10097310"/>
            <a:ext cx="14630400" cy="875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B586B0-B9BA-CEC6-A815-B1A02CCAF5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6142"/>
          <a:stretch>
            <a:fillRect/>
          </a:stretch>
        </p:blipFill>
        <p:spPr>
          <a:xfrm>
            <a:off x="10525584" y="8042319"/>
            <a:ext cx="4294597" cy="29348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8A058CF-5D3B-2CE5-99DD-04E528BB8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8290" y="8037913"/>
            <a:ext cx="5490936" cy="293488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4ABC3F0-406B-67F1-AF88-D3452EBF0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110" y="8037914"/>
            <a:ext cx="6326474" cy="29348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3739515"/>
            <a:ext cx="1485900" cy="426244"/>
          </a:xfrm>
          <a:prstGeom prst="roundRect">
            <a:avLst>
              <a:gd name="adj" fmla="val 38315"/>
            </a:avLst>
          </a:prstGeom>
          <a:solidFill>
            <a:srgbClr val="CEE6FD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3807500"/>
            <a:ext cx="121372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ДЕТСКИЙ САД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4550579"/>
            <a:ext cx="63628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5400" b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Место вне очереди (с 1,5 лет)</a:t>
            </a:r>
            <a:endParaRPr lang="en-US" sz="5400" b="1" dirty="0"/>
          </a:p>
        </p:txBody>
      </p:sp>
      <p:sp>
        <p:nvSpPr>
          <p:cNvPr id="5" name="Text 3"/>
          <p:cNvSpPr/>
          <p:nvPr/>
        </p:nvSpPr>
        <p:spPr>
          <a:xfrm>
            <a:off x="793790" y="5592983"/>
            <a:ext cx="13042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400" dirty="0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► Что действует в Шелеховском районе:</a:t>
            </a:r>
            <a:r>
              <a:rPr lang="en-US" sz="2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детям из семей участников СВО предусмотрено внеочередное предоставление места в дошкольных учреждениях Шелеховского района с возраста от 1,5 </a:t>
            </a:r>
            <a:r>
              <a:rPr lang="en-US" sz="240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лет</a:t>
            </a:r>
            <a:r>
              <a:rPr lang="en-US" sz="2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93790" y="733194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400" i="1" dirty="0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► Куда обращаться:</a:t>
            </a:r>
            <a:r>
              <a:rPr lang="en-US" sz="2400" i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Управление образования Шелеховского района (приём/оформление) — г. Шелехов, ул. Невского, 41, тел. 8(39550) 5-37-94.</a:t>
            </a:r>
            <a:endParaRPr lang="en-US" sz="2400" i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8C532C-C082-45FA-2D08-3D7768C2AAB7}"/>
              </a:ext>
            </a:extLst>
          </p:cNvPr>
          <p:cNvSpPr/>
          <p:nvPr/>
        </p:nvSpPr>
        <p:spPr>
          <a:xfrm>
            <a:off x="0" y="0"/>
            <a:ext cx="14630400" cy="875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084B254-0DA2-1F09-1678-777E8C33815F}"/>
              </a:ext>
            </a:extLst>
          </p:cNvPr>
          <p:cNvSpPr/>
          <p:nvPr/>
        </p:nvSpPr>
        <p:spPr>
          <a:xfrm>
            <a:off x="0" y="10097311"/>
            <a:ext cx="14630400" cy="875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F39273-9A28-7ACE-7743-3501DB703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775" y="-220674"/>
            <a:ext cx="4472017" cy="26492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AEFE2C1-D28A-25B4-7743-570475131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8625" y="-220674"/>
            <a:ext cx="3876278" cy="26492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D6385A1-ED93-4E1C-AAC2-869EED9833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6609" y="0"/>
            <a:ext cx="4678820" cy="24286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BFBA34-BB34-C7A1-782C-E4454F64A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9042" y="0"/>
            <a:ext cx="4618000" cy="24286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671F85-74FA-7212-6C25-62BECEBAD1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3939"/>
          <a:stretch>
            <a:fillRect/>
          </a:stretch>
        </p:blipFill>
        <p:spPr>
          <a:xfrm>
            <a:off x="-146729" y="0"/>
            <a:ext cx="14923853" cy="3647265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793790" y="3390781"/>
            <a:ext cx="1485900" cy="426244"/>
          </a:xfrm>
          <a:prstGeom prst="roundRect">
            <a:avLst>
              <a:gd name="adj" fmla="val 38315"/>
            </a:avLst>
          </a:prstGeom>
          <a:solidFill>
            <a:srgbClr val="CEE6FD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3458766"/>
            <a:ext cx="121372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ДЕТСКИЙ САД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88" y="4201430"/>
            <a:ext cx="1264241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5400" b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Освобождение от родительской </a:t>
            </a:r>
            <a:r>
              <a:rPr lang="en-US" sz="5400" b="1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платы</a:t>
            </a:r>
            <a:r>
              <a:rPr lang="en-US" sz="5400" b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endParaRPr lang="ru-RU" sz="5400" b="1" dirty="0">
              <a:solidFill>
                <a:srgbClr val="091C53"/>
              </a:solidFill>
              <a:latin typeface="Instrument Sans Semi Bold" pitchFamily="34" charset="0"/>
              <a:ea typeface="Instrument Sans Semi Bold" pitchFamily="34" charset="-122"/>
              <a:cs typeface="Instrument Sans Semi Bold" pitchFamily="34" charset="-120"/>
            </a:endParaRPr>
          </a:p>
          <a:p>
            <a:pPr marL="0" indent="0" algn="l">
              <a:lnSpc>
                <a:spcPts val="4450"/>
              </a:lnSpc>
              <a:buNone/>
            </a:pPr>
            <a:r>
              <a:rPr lang="en-US" sz="5400" b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(присмотр и уход)</a:t>
            </a:r>
            <a:endParaRPr lang="en-US" sz="5400" b="1" dirty="0"/>
          </a:p>
        </p:txBody>
      </p:sp>
      <p:sp>
        <p:nvSpPr>
          <p:cNvPr id="5" name="Text 3"/>
          <p:cNvSpPr/>
          <p:nvPr/>
        </p:nvSpPr>
        <p:spPr>
          <a:xfrm>
            <a:off x="793788" y="5868460"/>
            <a:ext cx="13042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400" dirty="0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► Что действует:</a:t>
            </a:r>
            <a:r>
              <a:rPr lang="en-US" sz="2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предусмотрено освобождение от внесения родительской платы за присмотр и уход в муниципальных дошкольных организациях Шелеховского района (за исключением семей, имеющих право на аналогичную меру по другим правовым актам).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93788" y="732553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► Куда обращаться: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793789" y="7738329"/>
            <a:ext cx="13042821" cy="725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Управление образования Шелеховского района — г. Шелехов, ул. Невского, 41, тел. 8(39550) 5-37-94.</a:t>
            </a:r>
            <a:endParaRPr lang="en-US" sz="240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По вопросам родительской платы (присмотр и уход): тел. 8(39550) 4-21-56.</a:t>
            </a:r>
            <a:endParaRPr lang="en-US" sz="2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8BA1F9F-FCFF-3BE2-0EF3-E8D150985409}"/>
              </a:ext>
            </a:extLst>
          </p:cNvPr>
          <p:cNvSpPr/>
          <p:nvPr/>
        </p:nvSpPr>
        <p:spPr>
          <a:xfrm>
            <a:off x="0" y="0"/>
            <a:ext cx="14630400" cy="875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C6B5665-B75A-9970-32E1-586D27C1F61D}"/>
              </a:ext>
            </a:extLst>
          </p:cNvPr>
          <p:cNvSpPr/>
          <p:nvPr/>
        </p:nvSpPr>
        <p:spPr>
          <a:xfrm>
            <a:off x="0" y="10097311"/>
            <a:ext cx="14630400" cy="875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2316361"/>
            <a:ext cx="1549598" cy="426244"/>
          </a:xfrm>
          <a:prstGeom prst="roundRect">
            <a:avLst>
              <a:gd name="adj" fmla="val 38315"/>
            </a:avLst>
          </a:prstGeom>
          <a:solidFill>
            <a:srgbClr val="CEE6FD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2384346"/>
            <a:ext cx="1277422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ШКОЛА И СПО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87" y="2970935"/>
            <a:ext cx="1428461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5400" b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Бесплатное питание </a:t>
            </a:r>
            <a:r>
              <a:rPr lang="en-US" sz="5400" b="1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детям</a:t>
            </a:r>
            <a:r>
              <a:rPr lang="en-US" sz="5400" b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endParaRPr lang="ru-RU" sz="5400" b="1" dirty="0">
              <a:solidFill>
                <a:srgbClr val="091C53"/>
              </a:solidFill>
              <a:latin typeface="Instrument Sans Semi Bold" pitchFamily="34" charset="0"/>
              <a:ea typeface="Instrument Sans Semi Bold" pitchFamily="34" charset="-122"/>
              <a:cs typeface="Instrument Sans Semi Bold" pitchFamily="34" charset="-120"/>
            </a:endParaRPr>
          </a:p>
          <a:p>
            <a:pPr marL="0" indent="0" algn="l">
              <a:lnSpc>
                <a:spcPts val="4450"/>
              </a:lnSpc>
              <a:buNone/>
            </a:pPr>
            <a:r>
              <a:rPr lang="en-US" sz="5400" b="1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участников</a:t>
            </a:r>
            <a:r>
              <a:rPr lang="en-US" sz="5400" b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СВО</a:t>
            </a:r>
            <a:endParaRPr lang="en-US" sz="5400" b="1" dirty="0"/>
          </a:p>
        </p:txBody>
      </p:sp>
      <p:sp>
        <p:nvSpPr>
          <p:cNvPr id="5" name="Text 3"/>
          <p:cNvSpPr/>
          <p:nvPr/>
        </p:nvSpPr>
        <p:spPr>
          <a:xfrm>
            <a:off x="793787" y="4259341"/>
            <a:ext cx="13042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400" dirty="0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► </a:t>
            </a:r>
            <a:r>
              <a:rPr lang="ru-RU" sz="2400" dirty="0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 </a:t>
            </a:r>
            <a:r>
              <a:rPr lang="en-US" sz="240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Иркутской</a:t>
            </a:r>
            <a:r>
              <a:rPr lang="en-US" sz="2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области дети участников СВО относятся к льготной категории по обеспечению бесплатным питанием в образовательных организациях; в Шелеховском районе отдельно разъяснялось, что тем, кто не подпадает под «автоматические» льготы, нужно оформить меру через соцзащиту.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93787" y="604150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► </a:t>
            </a:r>
            <a:r>
              <a:rPr lang="en-US" sz="2400" dirty="0" err="1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Кому</a:t>
            </a:r>
            <a:r>
              <a:rPr lang="en-US" sz="2400" dirty="0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400" dirty="0" err="1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предоставляют</a:t>
            </a:r>
            <a:r>
              <a:rPr lang="en-US" sz="2400" dirty="0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: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793788" y="6462395"/>
            <a:ext cx="13042821" cy="1814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дети мобилизованных, добровольцев и контрактников — участников СВО, а также военнослужащих, получивших увечье либо погибших при выполнении задач в ходе СВО;</a:t>
            </a:r>
            <a:endParaRPr lang="en-US" sz="2400" dirty="0"/>
          </a:p>
          <a:p>
            <a:pPr marL="342900" indent="-342900" algn="just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мера распространяется также на пасынков и падчериц участника СВО, обучающихся в школах;</a:t>
            </a:r>
            <a:endParaRPr lang="en-US" sz="2400" dirty="0"/>
          </a:p>
          <a:p>
            <a:pPr marL="342900" indent="-342900" algn="just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несовершеннолетние студенты — дети участников СВО, обучающиеся за счёт бюджета Иркутской области в профессиональных образовательных организациях (СПО).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793789" y="8950614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400" dirty="0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► Куда обращаться (для оформления в Шелеховском районе):</a:t>
            </a:r>
            <a:r>
              <a:rPr lang="en-US" sz="2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управление соцзащиты — г. Шелехов, 1 квартал, 10, тел. 8(39550) 4-14-10.</a:t>
            </a:r>
            <a:endParaRPr lang="en-US" sz="2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C1E3458-DD52-9C40-2A26-7265609E8BDB}"/>
              </a:ext>
            </a:extLst>
          </p:cNvPr>
          <p:cNvSpPr/>
          <p:nvPr/>
        </p:nvSpPr>
        <p:spPr>
          <a:xfrm>
            <a:off x="0" y="0"/>
            <a:ext cx="14630400" cy="875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D4195C0-DA24-9002-D7A3-61FB0FF5D0E0}"/>
              </a:ext>
            </a:extLst>
          </p:cNvPr>
          <p:cNvSpPr/>
          <p:nvPr/>
        </p:nvSpPr>
        <p:spPr>
          <a:xfrm>
            <a:off x="0" y="10097311"/>
            <a:ext cx="14630400" cy="875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67EBCFD-0FD8-B028-1739-1E891F38E2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599"/>
          <a:stretch>
            <a:fillRect/>
          </a:stretch>
        </p:blipFill>
        <p:spPr>
          <a:xfrm>
            <a:off x="-939562" y="-180283"/>
            <a:ext cx="6565900" cy="220246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C24715-0A1F-F7A8-0E54-EF388B212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303" y="-43217"/>
            <a:ext cx="4711700" cy="206540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B0D5A1B-C74B-086E-1F01-689AD79D9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267" y="-75361"/>
            <a:ext cx="5057636" cy="209754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23733" y="1628047"/>
            <a:ext cx="953095" cy="426244"/>
          </a:xfrm>
          <a:prstGeom prst="roundRect">
            <a:avLst>
              <a:gd name="adj" fmla="val 38315"/>
            </a:avLst>
          </a:prstGeom>
          <a:solidFill>
            <a:srgbClr val="CEE6FD"/>
          </a:solidFill>
          <a:ln/>
        </p:spPr>
      </p:sp>
      <p:sp>
        <p:nvSpPr>
          <p:cNvPr id="3" name="Text 1"/>
          <p:cNvSpPr/>
          <p:nvPr/>
        </p:nvSpPr>
        <p:spPr>
          <a:xfrm>
            <a:off x="1014054" y="1696032"/>
            <a:ext cx="68091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ШКОЛА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2311585"/>
            <a:ext cx="130428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5400" b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Группа продлённого дня: освобождение от оплаты и онлайн-оформление</a:t>
            </a:r>
            <a:endParaRPr lang="en-US" sz="5400" b="1" dirty="0"/>
          </a:p>
        </p:txBody>
      </p:sp>
      <p:sp>
        <p:nvSpPr>
          <p:cNvPr id="5" name="Shape 3"/>
          <p:cNvSpPr/>
          <p:nvPr/>
        </p:nvSpPr>
        <p:spPr>
          <a:xfrm>
            <a:off x="793790" y="4346377"/>
            <a:ext cx="4196358" cy="4271129"/>
          </a:xfrm>
          <a:prstGeom prst="roundRect">
            <a:avLst>
              <a:gd name="adj" fmla="val 3486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63310" y="4346377"/>
            <a:ext cx="121920" cy="4271129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</p:sp>
      <p:sp>
        <p:nvSpPr>
          <p:cNvPr id="7" name="Text 5"/>
          <p:cNvSpPr/>
          <p:nvPr/>
        </p:nvSpPr>
        <p:spPr>
          <a:xfrm>
            <a:off x="1142524" y="4603671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Региональный механизм (Иркутская область)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142524" y="5448419"/>
            <a:ext cx="359033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на Госуслугах доступна подача заявления онлайн на освобождение от оплаты за пребывание ребёнка в группе продлённого дня в школе (а также — за детский сад).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4346377"/>
            <a:ext cx="4196358" cy="4271129"/>
          </a:xfrm>
          <a:prstGeom prst="roundRect">
            <a:avLst>
              <a:gd name="adj" fmla="val 3486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5186482" y="4346377"/>
            <a:ext cx="121920" cy="4271129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</p:sp>
      <p:sp>
        <p:nvSpPr>
          <p:cNvPr id="11" name="Text 9"/>
          <p:cNvSpPr/>
          <p:nvPr/>
        </p:nvSpPr>
        <p:spPr>
          <a:xfrm>
            <a:off x="5565696" y="46036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Важно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5565696" y="5094089"/>
            <a:ext cx="3590330" cy="3266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при оформлении через Госуслуги не требуется предоставлять документы, подтверждающие статус участника СВО — необходимые сведения предоставляются ведомству автоматически (по межведомственному взаимодействию).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4346377"/>
            <a:ext cx="4196358" cy="4271129"/>
          </a:xfrm>
          <a:prstGeom prst="roundRect">
            <a:avLst>
              <a:gd name="adj" fmla="val 3486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9609653" y="4346377"/>
            <a:ext cx="121920" cy="4271129"/>
          </a:xfrm>
          <a:prstGeom prst="roundRect">
            <a:avLst>
              <a:gd name="adj" fmla="val 167442"/>
            </a:avLst>
          </a:prstGeom>
          <a:solidFill>
            <a:srgbClr val="84C1FA"/>
          </a:solidFill>
          <a:ln/>
        </p:spPr>
      </p:sp>
      <p:sp>
        <p:nvSpPr>
          <p:cNvPr id="15" name="Text 13"/>
          <p:cNvSpPr/>
          <p:nvPr/>
        </p:nvSpPr>
        <p:spPr>
          <a:xfrm>
            <a:off x="9988868" y="46036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9988868" y="5094089"/>
            <a:ext cx="359033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если в вашей школе продлёнка платная — используйте онлайн-подачу заявления и/или уточните порядок применения льготы в школе и Управлении образования.</a:t>
            </a:r>
            <a:endParaRPr lang="en-US" sz="24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55EB50B-DA72-2AB0-6D6E-C7D1B283EA15}"/>
              </a:ext>
            </a:extLst>
          </p:cNvPr>
          <p:cNvSpPr/>
          <p:nvPr/>
        </p:nvSpPr>
        <p:spPr>
          <a:xfrm>
            <a:off x="0" y="0"/>
            <a:ext cx="14630400" cy="875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A7294C1-D407-413B-CA8D-AC2A7116F5E1}"/>
              </a:ext>
            </a:extLst>
          </p:cNvPr>
          <p:cNvSpPr/>
          <p:nvPr/>
        </p:nvSpPr>
        <p:spPr>
          <a:xfrm>
            <a:off x="0" y="10097311"/>
            <a:ext cx="14630400" cy="875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2114550"/>
            <a:ext cx="7556421" cy="16867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5400" b="1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Доп</a:t>
            </a:r>
            <a:r>
              <a:rPr lang="ru-RU" sz="5400" b="1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олнительное</a:t>
            </a:r>
            <a:r>
              <a:rPr lang="ru-RU" sz="5400" b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r>
              <a:rPr lang="en-US" sz="5400" b="1" dirty="0" err="1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образование</a:t>
            </a:r>
            <a:r>
              <a:rPr lang="en-US" sz="5400" b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, кружки/секции, лагеря при школах</a:t>
            </a:r>
            <a:endParaRPr lang="en-US" sz="5400" b="1" dirty="0"/>
          </a:p>
        </p:txBody>
      </p:sp>
      <p:sp>
        <p:nvSpPr>
          <p:cNvPr id="4" name="Text 1"/>
          <p:cNvSpPr/>
          <p:nvPr/>
        </p:nvSpPr>
        <p:spPr>
          <a:xfrm>
            <a:off x="793790" y="499399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► Что действует в Шелеховском районе: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793790" y="5356900"/>
            <a:ext cx="7556421" cy="1814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бесплатное посещение детьми учреждений культуры, спорта и дополнительного образования (освобождение от оплаты кружков/секций);</a:t>
            </a:r>
            <a:endParaRPr lang="en-US" sz="2400" dirty="0"/>
          </a:p>
          <a:p>
            <a:pPr marL="342900" indent="-342900" algn="just">
              <a:lnSpc>
                <a:spcPts val="2850"/>
              </a:lnSpc>
              <a:buSzPct val="100000"/>
              <a:buChar char="•"/>
            </a:pPr>
            <a:r>
              <a:rPr lang="en-US" sz="2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первоочередное право на получение путёвки в лагеря с дневным пребыванием детей на базе школ района.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793790" y="777768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0540AD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► Куда обращаться:</a:t>
            </a:r>
            <a:r>
              <a:rPr lang="en-US" sz="2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Управление образования Шелеховского района — г. Шелехов, ул. Невского, 41, тел. 8(39550) 5-37-94.</a:t>
            </a:r>
            <a:endParaRPr lang="en-US" sz="2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DEEC362-4A8E-02D8-2A0B-F45D05A1DBF3}"/>
              </a:ext>
            </a:extLst>
          </p:cNvPr>
          <p:cNvSpPr/>
          <p:nvPr/>
        </p:nvSpPr>
        <p:spPr>
          <a:xfrm>
            <a:off x="0" y="0"/>
            <a:ext cx="14630400" cy="875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FD6E2DA-0A4F-AE28-9BAE-B6C036EC26ED}"/>
              </a:ext>
            </a:extLst>
          </p:cNvPr>
          <p:cNvSpPr/>
          <p:nvPr/>
        </p:nvSpPr>
        <p:spPr>
          <a:xfrm>
            <a:off x="0" y="10097311"/>
            <a:ext cx="14630400" cy="875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BEFF51-9E4E-E267-3C8D-CB5D3EBBE8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20" r="11647"/>
          <a:stretch>
            <a:fillRect/>
          </a:stretch>
        </p:blipFill>
        <p:spPr>
          <a:xfrm>
            <a:off x="9853127" y="0"/>
            <a:ext cx="4777274" cy="38012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352F9F-3469-2C68-1CFE-DE1BF8FE83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186" r="5296"/>
          <a:stretch>
            <a:fillRect/>
          </a:stretch>
        </p:blipFill>
        <p:spPr>
          <a:xfrm>
            <a:off x="9853127" y="3518229"/>
            <a:ext cx="4777274" cy="39968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06417D-6010-1FED-5E78-7277DECD7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3127" y="7399716"/>
            <a:ext cx="4777273" cy="35730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A11CF7A-DF98-1B61-BAD4-D17F8E30B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6407" y="-184638"/>
            <a:ext cx="16005636" cy="1034082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6778568-ADA0-52C3-9211-CF0E7CC29416}"/>
              </a:ext>
            </a:extLst>
          </p:cNvPr>
          <p:cNvSpPr/>
          <p:nvPr/>
        </p:nvSpPr>
        <p:spPr>
          <a:xfrm>
            <a:off x="7523773" y="3107817"/>
            <a:ext cx="6729984" cy="4396743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0D694C9-6754-CD6C-1AFF-0663A73ABC55}"/>
              </a:ext>
            </a:extLst>
          </p:cNvPr>
          <p:cNvSpPr/>
          <p:nvPr/>
        </p:nvSpPr>
        <p:spPr>
          <a:xfrm>
            <a:off x="585215" y="3109816"/>
            <a:ext cx="6729984" cy="4404719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793790" y="2132767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6000" b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Контакты</a:t>
            </a:r>
            <a:endParaRPr lang="en-US" sz="6000" b="1" dirty="0"/>
          </a:p>
        </p:txBody>
      </p:sp>
      <p:sp>
        <p:nvSpPr>
          <p:cNvPr id="3" name="Text 1"/>
          <p:cNvSpPr/>
          <p:nvPr/>
        </p:nvSpPr>
        <p:spPr>
          <a:xfrm>
            <a:off x="793790" y="3266718"/>
            <a:ext cx="664942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chemeClr val="bg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Управление образования Шелеховского района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202191"/>
            <a:ext cx="6244709" cy="296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г. Шелехов, ул. Невского, 41</a:t>
            </a:r>
            <a:endParaRPr lang="ru-RU" sz="175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ru-RU" sz="175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тел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.: 8(39550) 5-37-94</a:t>
            </a:r>
            <a:endParaRPr lang="ru-RU" sz="175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>
              <a:lnSpc>
                <a:spcPts val="2850"/>
              </a:lnSpc>
            </a:pPr>
            <a:endParaRPr lang="ru-RU" sz="175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справочно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: 8(39550) 4-37-66;</a:t>
            </a:r>
            <a:endParaRPr lang="ru-RU" sz="175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>
              <a:lnSpc>
                <a:spcPts val="2850"/>
              </a:lnSpc>
            </a:pPr>
            <a:endParaRPr lang="ru-RU" sz="175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по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родительской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плате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: 8(39550) 4-21-56</a:t>
            </a:r>
            <a:endParaRPr lang="en-US" sz="1750" dirty="0"/>
          </a:p>
          <a:p>
            <a:pPr>
              <a:lnSpc>
                <a:spcPts val="2850"/>
              </a:lnSpc>
            </a:pP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33614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90311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766411" y="3382533"/>
            <a:ext cx="5777151" cy="632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chemeClr val="bg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ОГБУ «УСЗСОН по </a:t>
            </a:r>
            <a:r>
              <a:rPr lang="en-US" sz="2800" b="1" dirty="0" err="1">
                <a:solidFill>
                  <a:schemeClr val="bg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Шелеховскому</a:t>
            </a:r>
            <a:r>
              <a:rPr lang="en-US" sz="2800" b="1" dirty="0">
                <a:solidFill>
                  <a:schemeClr val="bg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endParaRPr lang="ru-RU" sz="2800" b="1" dirty="0">
              <a:solidFill>
                <a:schemeClr val="bg1"/>
              </a:solidFill>
              <a:latin typeface="Instrument Sans Semi Bold" pitchFamily="34" charset="0"/>
              <a:ea typeface="Instrument Sans Semi Bold" pitchFamily="34" charset="-122"/>
              <a:cs typeface="Instrument Sans Semi Bold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району</a:t>
            </a:r>
            <a:r>
              <a:rPr lang="en-US" sz="2800" b="1" dirty="0">
                <a:solidFill>
                  <a:schemeClr val="bg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»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 7"/>
          <p:cNvSpPr/>
          <p:nvPr/>
        </p:nvSpPr>
        <p:spPr>
          <a:xfrm>
            <a:off x="7766411" y="4339462"/>
            <a:ext cx="6244709" cy="3165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— отдел по работе с участниками СВО и членами </a:t>
            </a: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их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семей</a:t>
            </a:r>
            <a:endParaRPr lang="ru-RU" sz="175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г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 </a:t>
            </a: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Шелехов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1 </a:t>
            </a: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квартал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</a:t>
            </a: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 10, </a:t>
            </a: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каб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 3</a:t>
            </a:r>
            <a:endParaRPr lang="ru-RU" sz="175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тел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.: 8(39550) 4-14-88</a:t>
            </a:r>
            <a:endParaRPr lang="ru-RU" sz="175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>
              <a:lnSpc>
                <a:spcPts val="2850"/>
              </a:lnSpc>
            </a:pPr>
            <a:endParaRPr lang="ru-RU" sz="1750" dirty="0">
              <a:solidFill>
                <a:srgbClr val="1E3063"/>
              </a:solidFill>
              <a:latin typeface="Instrument Sans Medium" pitchFamily="34" charset="0"/>
            </a:endParaRPr>
          </a:p>
          <a:p>
            <a:pPr>
              <a:lnSpc>
                <a:spcPts val="2850"/>
              </a:lnSpc>
            </a:pPr>
            <a:r>
              <a:rPr lang="ru-RU" sz="1750" dirty="0">
                <a:solidFill>
                  <a:srgbClr val="1E3063"/>
                </a:solidFill>
                <a:latin typeface="Instrument Sans Medium" pitchFamily="34" charset="0"/>
              </a:rPr>
              <a:t>- отдел по оформлению льгот по бесплатному питанию школьников</a:t>
            </a:r>
          </a:p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г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 </a:t>
            </a: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Шелехов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1 </a:t>
            </a: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квартал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10</a:t>
            </a:r>
            <a:endParaRPr lang="ru-RU" sz="175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тел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.: 8(39550) 4-14-10</a:t>
            </a:r>
            <a:endParaRPr lang="en-US" sz="1750" dirty="0"/>
          </a:p>
          <a:p>
            <a:pPr>
              <a:lnSpc>
                <a:spcPts val="2850"/>
              </a:lnSpc>
            </a:pPr>
            <a:endParaRPr lang="en-US" sz="1750" dirty="0"/>
          </a:p>
          <a:p>
            <a:pPr>
              <a:lnSpc>
                <a:spcPts val="2850"/>
              </a:lnSpc>
            </a:pPr>
            <a:endParaRPr lang="ru-RU" sz="1750" dirty="0">
              <a:solidFill>
                <a:srgbClr val="1E3063"/>
              </a:solidFill>
              <a:latin typeface="Instrument Sans Medium" pitchFamily="34" charset="0"/>
            </a:endParaRPr>
          </a:p>
          <a:p>
            <a:pPr>
              <a:lnSpc>
                <a:spcPts val="2850"/>
              </a:lnSpc>
            </a:pP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528178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583082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13232" y="7168779"/>
            <a:ext cx="1345996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3" name="Text 11"/>
          <p:cNvSpPr/>
          <p:nvPr/>
        </p:nvSpPr>
        <p:spPr>
          <a:xfrm>
            <a:off x="793790" y="785907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93790" y="847713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3AC29AE-47A7-DD35-EB04-962EA586D10B}"/>
              </a:ext>
            </a:extLst>
          </p:cNvPr>
          <p:cNvSpPr/>
          <p:nvPr/>
        </p:nvSpPr>
        <p:spPr>
          <a:xfrm>
            <a:off x="0" y="0"/>
            <a:ext cx="14630400" cy="875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1C0E27F-4211-483C-D1A8-58C9BF8304F9}"/>
              </a:ext>
            </a:extLst>
          </p:cNvPr>
          <p:cNvSpPr/>
          <p:nvPr/>
        </p:nvSpPr>
        <p:spPr>
          <a:xfrm>
            <a:off x="-1" y="10156184"/>
            <a:ext cx="14630400" cy="8754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{8F892928-3CFF-F44F-AB92-45D09DBFE8C7}tf10001124</Template>
  <TotalTime>1638</TotalTime>
  <Words>578</Words>
  <Application>Microsoft Macintosh PowerPoint</Application>
  <PresentationFormat>Произвольный</PresentationFormat>
  <Paragraphs>63</Paragraphs>
  <Slides>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Instrument Sans Semi Bold</vt:lpstr>
      <vt:lpstr>Instrument Sans Medium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Людмила Иванова</cp:lastModifiedBy>
  <cp:revision>3</cp:revision>
  <dcterms:created xsi:type="dcterms:W3CDTF">2026-01-29T04:49:32Z</dcterms:created>
  <dcterms:modified xsi:type="dcterms:W3CDTF">2026-01-30T08:10:30Z</dcterms:modified>
</cp:coreProperties>
</file>